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72" r:id="rId2"/>
  </p:sldMasterIdLst>
  <p:sldIdLst>
    <p:sldId id="256" r:id="rId3"/>
    <p:sldId id="257"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300" r:id="rId19"/>
    <p:sldId id="276" r:id="rId20"/>
    <p:sldId id="277" r:id="rId21"/>
    <p:sldId id="278" r:id="rId22"/>
    <p:sldId id="279" r:id="rId23"/>
    <p:sldId id="280" r:id="rId24"/>
    <p:sldId id="281" r:id="rId25"/>
    <p:sldId id="282" r:id="rId26"/>
    <p:sldId id="283" r:id="rId27"/>
    <p:sldId id="284" r:id="rId28"/>
    <p:sldId id="285" r:id="rId29"/>
    <p:sldId id="299" r:id="rId30"/>
    <p:sldId id="286" r:id="rId31"/>
    <p:sldId id="287" r:id="rId32"/>
    <p:sldId id="288" r:id="rId33"/>
    <p:sldId id="289" r:id="rId34"/>
    <p:sldId id="290" r:id="rId35"/>
    <p:sldId id="291" r:id="rId36"/>
    <p:sldId id="292" r:id="rId37"/>
    <p:sldId id="294" r:id="rId38"/>
    <p:sldId id="293" r:id="rId39"/>
    <p:sldId id="295"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0ED2136A-4CDE-4290-AA9B-713F21CEC03C}" type="slidenum">
              <a:rPr lang="ar-IQ" smtClean="0"/>
              <a:pPr/>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0ED2136A-4CDE-4290-AA9B-713F21CEC03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6E993-C9FA-41C0-BF0F-3DA89D9E3247}" type="datetimeFigureOut">
              <a:rPr lang="ar-IQ" smtClean="0"/>
              <a:pPr/>
              <a:t>19/01/1439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D2136A-4CDE-4290-AA9B-713F21CEC03C}" type="slidenum">
              <a:rPr lang="ar-IQ" smtClean="0"/>
              <a:pPr/>
              <a:t>‹#›</a:t>
            </a:fld>
            <a:endParaRPr lang="ar-IQ"/>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3A6E993-C9FA-41C0-BF0F-3DA89D9E3247}" type="datetimeFigureOut">
              <a:rPr lang="ar-IQ" smtClean="0"/>
              <a:pPr/>
              <a:t>19/01/1439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2136A-4CDE-4290-AA9B-713F21CEC03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A6E993-C9FA-41C0-BF0F-3DA89D9E3247}" type="datetimeFigureOut">
              <a:rPr lang="ar-IQ" smtClean="0"/>
              <a:pPr/>
              <a:t>19/01/1439</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ED2136A-4CDE-4290-AA9B-713F21CEC03C}"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d"/>
  </p:transition>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Anton_van_Leeuwenhoek" TargetMode="External"/><Relationship Id="rId2" Type="http://schemas.openxmlformats.org/officeDocument/2006/relationships/hyperlink" Target="https://en.wikipedia.org/wiki/Robert_Hooke" TargetMode="External"/><Relationship Id="rId1" Type="http://schemas.openxmlformats.org/officeDocument/2006/relationships/slideLayout" Target="../slideLayouts/slideLayout2.xml"/><Relationship Id="rId4" Type="http://schemas.openxmlformats.org/officeDocument/2006/relationships/hyperlink" Target="https://en.wikipedia.org/wiki/Joseph_Lister,_1st_Baron_Liste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File:Anthonie_van_Leeuwenhoek_(1632-1723)._Natuurkundige_te_Delft_Rijksmuseum_SK-A-957.jpe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File:Albert_Edelfelt_-_Louis_Pasteur_-_1885.jpg" TargetMode="External"/><Relationship Id="rId2" Type="http://schemas.openxmlformats.org/officeDocument/2006/relationships/hyperlink" Target="https://en.wikipedia.org/wiki/Louis_Pasteur"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Louis_Pasteur" TargetMode="External"/><Relationship Id="rId7" Type="http://schemas.openxmlformats.org/officeDocument/2006/relationships/hyperlink" Target="https://en.wikipedia.org/wiki/Germ_theory_of_disease" TargetMode="External"/><Relationship Id="rId2" Type="http://schemas.openxmlformats.org/officeDocument/2006/relationships/hyperlink" Target="https://en.wikipedia.org/wiki/Ferdinand_Cohn" TargetMode="External"/><Relationship Id="rId1" Type="http://schemas.openxmlformats.org/officeDocument/2006/relationships/slideLayout" Target="../slideLayouts/slideLayout2.xml"/><Relationship Id="rId6" Type="http://schemas.openxmlformats.org/officeDocument/2006/relationships/hyperlink" Target="https://en.wikipedia.org/wiki/Pasteurization" TargetMode="External"/><Relationship Id="rId5" Type="http://schemas.openxmlformats.org/officeDocument/2006/relationships/hyperlink" Target="https://en.wikipedia.org/wiki/Theory_of_spontaneous_generation" TargetMode="External"/><Relationship Id="rId4" Type="http://schemas.openxmlformats.org/officeDocument/2006/relationships/hyperlink" Target="https://en.wikipedia.org/wiki/Robert_Koch"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Koch's_postulat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Acellular" TargetMode="External"/><Relationship Id="rId13" Type="http://schemas.openxmlformats.org/officeDocument/2006/relationships/hyperlink" Target="https://en.wikipedia.org/wiki/Eukaryote" TargetMode="External"/><Relationship Id="rId18" Type="http://schemas.openxmlformats.org/officeDocument/2006/relationships/hyperlink" Target="https://en.wikipedia.org/wiki/Eubacteria" TargetMode="External"/><Relationship Id="rId3" Type="http://schemas.openxmlformats.org/officeDocument/2006/relationships/hyperlink" Target="https://en.wikipedia.org/wiki/Organisms" TargetMode="External"/><Relationship Id="rId7" Type="http://schemas.openxmlformats.org/officeDocument/2006/relationships/hyperlink" Target="https://en.wikipedia.org/wiki/Multicellular" TargetMode="External"/><Relationship Id="rId12" Type="http://schemas.openxmlformats.org/officeDocument/2006/relationships/hyperlink" Target="https://en.wikipedia.org/wiki/Bacteriology" TargetMode="External"/><Relationship Id="rId17" Type="http://schemas.openxmlformats.org/officeDocument/2006/relationships/hyperlink" Target="https://en.wikipedia.org/wiki/Prokaryote" TargetMode="External"/><Relationship Id="rId2" Type="http://schemas.openxmlformats.org/officeDocument/2006/relationships/hyperlink" Target="https://en.wikipedia.org/wiki/Microscopic" TargetMode="External"/><Relationship Id="rId16" Type="http://schemas.openxmlformats.org/officeDocument/2006/relationships/hyperlink" Target="https://en.wikipedia.org/wiki/Protists" TargetMode="External"/><Relationship Id="rId20" Type="http://schemas.openxmlformats.org/officeDocument/2006/relationships/hyperlink" Target="https://en.wikipedia.org/wiki/Nucleic_acid" TargetMode="External"/><Relationship Id="rId1" Type="http://schemas.openxmlformats.org/officeDocument/2006/relationships/slideLayout" Target="../slideLayouts/slideLayout2.xml"/><Relationship Id="rId6" Type="http://schemas.openxmlformats.org/officeDocument/2006/relationships/hyperlink" Target="https://en.wikipedia.org/wiki/Unicellular" TargetMode="External"/><Relationship Id="rId11" Type="http://schemas.openxmlformats.org/officeDocument/2006/relationships/hyperlink" Target="https://en.wikipedia.org/wiki/Parasitology" TargetMode="External"/><Relationship Id="rId5" Type="http://schemas.openxmlformats.org/officeDocument/2006/relationships/hyperlink" Target="https://en.wikipedia.org/wiki/Life" TargetMode="External"/><Relationship Id="rId15" Type="http://schemas.openxmlformats.org/officeDocument/2006/relationships/hyperlink" Target="https://en.wikipedia.org/wiki/Fungi" TargetMode="External"/><Relationship Id="rId10" Type="http://schemas.openxmlformats.org/officeDocument/2006/relationships/hyperlink" Target="https://en.wikipedia.org/wiki/Mycology" TargetMode="External"/><Relationship Id="rId19" Type="http://schemas.openxmlformats.org/officeDocument/2006/relationships/hyperlink" Target="https://en.wikipedia.org/wiki/Archaebacteria" TargetMode="External"/><Relationship Id="rId4" Type="http://schemas.openxmlformats.org/officeDocument/2006/relationships/hyperlink" Target="https://en.wikipedia.org/wiki/Ancient_Greeks" TargetMode="External"/><Relationship Id="rId9" Type="http://schemas.openxmlformats.org/officeDocument/2006/relationships/hyperlink" Target="https://en.wikipedia.org/wiki/Virology" TargetMode="External"/><Relationship Id="rId14" Type="http://schemas.openxmlformats.org/officeDocument/2006/relationships/hyperlink" Target="https://en.wikipedia.org/wiki/Organell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harmaceutical_microbiology" TargetMode="External"/><Relationship Id="rId2" Type="http://schemas.openxmlformats.org/officeDocument/2006/relationships/hyperlink" Target="https://en.wikipedia.org/wiki/Medical_microbiology" TargetMode="External"/><Relationship Id="rId1" Type="http://schemas.openxmlformats.org/officeDocument/2006/relationships/slideLayout" Target="../slideLayouts/slideLayout2.xml"/><Relationship Id="rId5" Type="http://schemas.openxmlformats.org/officeDocument/2006/relationships/hyperlink" Target="https://en.wikipedia.org/w/index.php?title=Microbial_biotechnology&amp;action=edit&amp;redlink=1" TargetMode="External"/><Relationship Id="rId4" Type="http://schemas.openxmlformats.org/officeDocument/2006/relationships/hyperlink" Target="https://en.wikipedia.org/wiki/Industrial_microbiology"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Agricultural_microbiology" TargetMode="External"/><Relationship Id="rId2" Type="http://schemas.openxmlformats.org/officeDocument/2006/relationships/hyperlink" Target="https://en.wikipedia.org/wiki/Food_microbiology" TargetMode="External"/><Relationship Id="rId1" Type="http://schemas.openxmlformats.org/officeDocument/2006/relationships/slideLayout" Target="../slideLayouts/slideLayout2.xml"/><Relationship Id="rId6" Type="http://schemas.openxmlformats.org/officeDocument/2006/relationships/hyperlink" Target="https://en.wikipedia.org/wiki/Environmental_microbiology" TargetMode="External"/><Relationship Id="rId5" Type="http://schemas.openxmlformats.org/officeDocument/2006/relationships/hyperlink" Target="https://en.wikipedia.org/w/index.php?title=Veterinary_microbiology&amp;action=edit&amp;redlink=1" TargetMode="External"/><Relationship Id="rId4" Type="http://schemas.openxmlformats.org/officeDocument/2006/relationships/hyperlink" Target="https://en.wikipedia.org/wiki/Soil_microbiology"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Taq_polymerase" TargetMode="External"/><Relationship Id="rId13" Type="http://schemas.openxmlformats.org/officeDocument/2006/relationships/hyperlink" Target="https://en.wikipedia.org/wiki/Aminoglycoside_antibiotics" TargetMode="External"/><Relationship Id="rId3" Type="http://schemas.openxmlformats.org/officeDocument/2006/relationships/hyperlink" Target="https://en.wikipedia.org/wiki/Alcohol" TargetMode="External"/><Relationship Id="rId7" Type="http://schemas.openxmlformats.org/officeDocument/2006/relationships/hyperlink" Target="https://en.wikipedia.org/wiki/Enzyme" TargetMode="External"/><Relationship Id="rId12" Type="http://schemas.openxmlformats.org/officeDocument/2006/relationships/hyperlink" Target="https://en.wikipedia.org/wiki/Streptomyces" TargetMode="External"/><Relationship Id="rId2" Type="http://schemas.openxmlformats.org/officeDocument/2006/relationships/hyperlink" Target="https://en.wikipedia.org/wiki/Industrial_fermentation" TargetMode="External"/><Relationship Id="rId1" Type="http://schemas.openxmlformats.org/officeDocument/2006/relationships/slideLayout" Target="../slideLayouts/slideLayout2.xml"/><Relationship Id="rId6" Type="http://schemas.openxmlformats.org/officeDocument/2006/relationships/hyperlink" Target="https://en.wikipedia.org/wiki/Antibiotic" TargetMode="External"/><Relationship Id="rId11" Type="http://schemas.openxmlformats.org/officeDocument/2006/relationships/hyperlink" Target="https://en.wikipedia.org/wiki/Amino_acid" TargetMode="External"/><Relationship Id="rId5" Type="http://schemas.openxmlformats.org/officeDocument/2006/relationships/hyperlink" Target="https://en.wikipedia.org/wiki/Dairy_products" TargetMode="External"/><Relationship Id="rId10" Type="http://schemas.openxmlformats.org/officeDocument/2006/relationships/hyperlink" Target="https://en.wikipedia.org/wiki/Two-hybrid_screening" TargetMode="External"/><Relationship Id="rId4" Type="http://schemas.openxmlformats.org/officeDocument/2006/relationships/hyperlink" Target="https://en.wikipedia.org/wiki/Vinegar" TargetMode="External"/><Relationship Id="rId9" Type="http://schemas.openxmlformats.org/officeDocument/2006/relationships/hyperlink" Target="https://en.wikipedia.org/wiki/Reporter_gen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ancer" TargetMode="External"/><Relationship Id="rId2" Type="http://schemas.openxmlformats.org/officeDocument/2006/relationships/hyperlink" Target="https://en.wikipedia.org/wiki/Probiotics" TargetMode="External"/><Relationship Id="rId1" Type="http://schemas.openxmlformats.org/officeDocument/2006/relationships/slideLayout" Target="../slideLayouts/slideLayout2.xml"/><Relationship Id="rId4" Type="http://schemas.openxmlformats.org/officeDocument/2006/relationships/hyperlink" Target="https://en.wikipedia.org/wiki/Clostridiu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Marcus_Terentius_Varro" TargetMode="External"/><Relationship Id="rId2" Type="http://schemas.openxmlformats.org/officeDocument/2006/relationships/hyperlink" Target="https://en.wikipedia.org/wiki/Ancient_Ro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Ibn_Zuhr" TargetMode="External"/><Relationship Id="rId2" Type="http://schemas.openxmlformats.org/officeDocument/2006/relationships/hyperlink" Target="https://en.wikipedia.org/wiki/Ibn_Sina" TargetMode="External"/><Relationship Id="rId1" Type="http://schemas.openxmlformats.org/officeDocument/2006/relationships/slideLayout" Target="../slideLayouts/slideLayout2.xml"/><Relationship Id="rId4" Type="http://schemas.openxmlformats.org/officeDocument/2006/relationships/hyperlink" Target="https://en.wikipedia.org/wiki/Muhammad_ibn_Zakariya_al-Razi"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File:Avicenna_TajikistanP17-20Somoni-1999_(cropped).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124199"/>
          </a:xfrm>
        </p:spPr>
        <p:txBody>
          <a:bodyPr/>
          <a:lstStyle/>
          <a:p>
            <a:r>
              <a:rPr lang="en-US" b="1" dirty="0" smtClean="0"/>
              <a:t>Microbiology </a:t>
            </a:r>
            <a:r>
              <a:rPr lang="en-US" b="1" dirty="0" smtClean="0"/>
              <a:t/>
            </a:r>
            <a:br>
              <a:rPr lang="en-US" b="1" dirty="0" smtClean="0"/>
            </a:br>
            <a:r>
              <a:rPr lang="en-US" dirty="0" smtClean="0"/>
              <a:t> </a:t>
            </a:r>
            <a:r>
              <a:rPr lang="en-US" sz="4000" b="0" dirty="0" smtClean="0"/>
              <a:t>Introduction</a:t>
            </a:r>
            <a:endParaRPr lang="ar-IQ" b="0" dirty="0"/>
          </a:p>
        </p:txBody>
      </p:sp>
      <p:sp>
        <p:nvSpPr>
          <p:cNvPr id="3" name="Subtitle 2"/>
          <p:cNvSpPr>
            <a:spLocks noGrp="1"/>
          </p:cNvSpPr>
          <p:nvPr>
            <p:ph type="subTitle" idx="1"/>
          </p:nvPr>
        </p:nvSpPr>
        <p:spPr/>
        <p:txBody>
          <a:bodyPr>
            <a:normAutofit/>
          </a:bodyPr>
          <a:lstStyle/>
          <a:p>
            <a:r>
              <a:rPr lang="en-US" sz="6000" b="1" dirty="0" smtClean="0">
                <a:solidFill>
                  <a:srgbClr val="FF0000"/>
                </a:solidFill>
              </a:rPr>
              <a:t>Dr. </a:t>
            </a:r>
            <a:r>
              <a:rPr lang="en-US" sz="6000" b="1" dirty="0" err="1" smtClean="0">
                <a:solidFill>
                  <a:srgbClr val="FF0000"/>
                </a:solidFill>
              </a:rPr>
              <a:t>Sahar</a:t>
            </a:r>
            <a:r>
              <a:rPr lang="en-US" sz="6000" b="1" dirty="0" smtClean="0">
                <a:solidFill>
                  <a:srgbClr val="FF0000"/>
                </a:solidFill>
              </a:rPr>
              <a:t> </a:t>
            </a:r>
            <a:r>
              <a:rPr lang="en-US" sz="6000" b="1" dirty="0" err="1" smtClean="0">
                <a:solidFill>
                  <a:srgbClr val="FF0000"/>
                </a:solidFill>
              </a:rPr>
              <a:t>Mahdi</a:t>
            </a:r>
            <a:r>
              <a:rPr lang="en-US" sz="6000" b="1" dirty="0" smtClean="0">
                <a:solidFill>
                  <a:srgbClr val="FF0000"/>
                </a:solidFill>
              </a:rPr>
              <a:t> </a:t>
            </a:r>
            <a:endParaRPr lang="ar-IQ" sz="6000" b="1" dirty="0">
              <a:solidFill>
                <a:srgbClr val="FF0000"/>
              </a:solidFill>
            </a:endParaRPr>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10000"/>
          </a:bodyPr>
          <a:lstStyle/>
          <a:p>
            <a:pPr algn="l" rtl="0">
              <a:buNone/>
            </a:pPr>
            <a:r>
              <a:rPr lang="en-US" b="1" dirty="0"/>
              <a:t>Modern times</a:t>
            </a:r>
          </a:p>
          <a:p>
            <a:pPr algn="l" rtl="0">
              <a:buNone/>
            </a:pPr>
            <a:r>
              <a:rPr lang="en-US" u="sng" dirty="0" err="1"/>
              <a:t>Antonie</a:t>
            </a:r>
            <a:r>
              <a:rPr lang="en-US" u="sng" dirty="0"/>
              <a:t> van Leeuwenhoek</a:t>
            </a:r>
            <a:r>
              <a:rPr lang="en-US" dirty="0"/>
              <a:t>, is considered to be the one of the first to observe microorganisms using a microscope.</a:t>
            </a:r>
          </a:p>
          <a:p>
            <a:pPr algn="l" rtl="0">
              <a:buNone/>
            </a:pPr>
            <a:r>
              <a:rPr lang="en-US" dirty="0"/>
              <a:t> In 1665 </a:t>
            </a:r>
            <a:r>
              <a:rPr lang="en-US" u="sng" dirty="0">
                <a:hlinkClick r:id="rId2" tooltip="Robert Hooke"/>
              </a:rPr>
              <a:t>Robert Hooke</a:t>
            </a:r>
            <a:r>
              <a:rPr lang="en-US" dirty="0"/>
              <a:t>  was made the first recorded microscopic observation, of the fruiting bodies of moulds .</a:t>
            </a:r>
            <a:r>
              <a:rPr lang="en-US" baseline="30000" dirty="0"/>
              <a:t> </a:t>
            </a:r>
            <a:r>
              <a:rPr lang="en-US" dirty="0"/>
              <a:t>  In 1676,  </a:t>
            </a:r>
            <a:r>
              <a:rPr lang="en-US" u="sng" dirty="0">
                <a:hlinkClick r:id="rId3" tooltip="Anton van Leeuwenhoek"/>
              </a:rPr>
              <a:t>Anton van Leeuwenhoek</a:t>
            </a:r>
            <a:r>
              <a:rPr lang="en-US" dirty="0"/>
              <a:t>, who lived most of his life in Delft, Holland, observed  bacteria and other microorganisms in teeth scrapings and rain water, using a single-lens microscope of his own design.</a:t>
            </a:r>
            <a:r>
              <a:rPr lang="en-US" baseline="30000" dirty="0"/>
              <a:t> </a:t>
            </a:r>
            <a:r>
              <a:rPr lang="en-US" dirty="0"/>
              <a:t>While Van Leeuwenhoek is often cited as the first to observe microbes,  </a:t>
            </a:r>
          </a:p>
          <a:p>
            <a:pPr algn="l" rtl="0">
              <a:buNone/>
            </a:pPr>
            <a:r>
              <a:rPr lang="en-US" u="sng" dirty="0">
                <a:hlinkClick r:id="rId4" tooltip="Joseph Lister, 1st Baron Lister"/>
              </a:rPr>
              <a:t>Joseph Lister</a:t>
            </a:r>
            <a:r>
              <a:rPr lang="en-US" dirty="0"/>
              <a:t> was the first person who said infectious diseases are caused by micro-organism and was first person who used phenol as disinfectant on the open wounds of patients.</a:t>
            </a:r>
          </a:p>
          <a:p>
            <a:endParaRPr lang="ar-IQ" dirty="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a:t>Antonie</a:t>
            </a:r>
            <a:r>
              <a:rPr lang="en-US" u="sng" dirty="0"/>
              <a:t> van Leeuwenhoek</a:t>
            </a:r>
            <a:endParaRPr lang="ar-IQ" dirty="0"/>
          </a:p>
        </p:txBody>
      </p:sp>
      <p:pic>
        <p:nvPicPr>
          <p:cNvPr id="4" name="Content Placeholder 3" descr="https://upload.wikimedia.org/wikipedia/commons/thumb/1/1f/Anthonie_van_Leeuwenhoek_%281632-1723%29._Natuurkundige_te_Delft_Rijksmuseum_SK-A-957.jpeg/220px-Anthonie_van_Leeuwenhoek_%281632-1723%29._Natuurkundige_te_Delft_Rijksmuseum_SK-A-957.jpeg">
            <a:hlinkClick r:id="rId2"/>
          </p:cNvPr>
          <p:cNvPicPr>
            <a:picLocks noGrp="1"/>
          </p:cNvPicPr>
          <p:nvPr>
            <p:ph idx="1"/>
          </p:nvPr>
        </p:nvPicPr>
        <p:blipFill>
          <a:blip r:embed="rId3"/>
          <a:srcRect/>
          <a:stretch>
            <a:fillRect/>
          </a:stretch>
        </p:blipFill>
        <p:spPr bwMode="auto">
          <a:xfrm>
            <a:off x="228600" y="1600200"/>
            <a:ext cx="8686800" cy="48006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895600"/>
          </a:xfrm>
        </p:spPr>
        <p:txBody>
          <a:bodyPr>
            <a:noAutofit/>
          </a:bodyPr>
          <a:lstStyle/>
          <a:p>
            <a:pPr algn="l"/>
            <a:r>
              <a:rPr lang="en-US" sz="3200" dirty="0"/>
              <a:t>Innovative laboratory glassware and experimental methods developed by </a:t>
            </a:r>
            <a:r>
              <a:rPr lang="en-US" sz="3200" u="sng" dirty="0">
                <a:hlinkClick r:id="rId2" tooltip="Louis Pasteur"/>
              </a:rPr>
              <a:t>Louis Pasteur</a:t>
            </a:r>
            <a:r>
              <a:rPr lang="en-US" sz="3200" dirty="0"/>
              <a:t> and other biologists contributed to the young field of bacteriology in the late 19th century</a:t>
            </a:r>
            <a:endParaRPr lang="ar-IQ" sz="3200" dirty="0"/>
          </a:p>
        </p:txBody>
      </p:sp>
      <p:pic>
        <p:nvPicPr>
          <p:cNvPr id="4" name="Content Placeholder 3" descr="https://upload.wikimedia.org/wikipedia/commons/thumb/3/3c/Albert_Edelfelt_-_Louis_Pasteur_-_1885.jpg/180px-Albert_Edelfelt_-_Louis_Pasteur_-_1885.jpg">
            <a:hlinkClick r:id="rId3"/>
          </p:cNvPr>
          <p:cNvPicPr>
            <a:picLocks noGrp="1"/>
          </p:cNvPicPr>
          <p:nvPr>
            <p:ph idx="1"/>
          </p:nvPr>
        </p:nvPicPr>
        <p:blipFill>
          <a:blip r:embed="rId4"/>
          <a:srcRect/>
          <a:stretch>
            <a:fillRect/>
          </a:stretch>
        </p:blipFill>
        <p:spPr bwMode="auto">
          <a:xfrm>
            <a:off x="0" y="2743200"/>
            <a:ext cx="9144000" cy="41148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0"/>
            <a:ext cx="9144000" cy="6858000"/>
          </a:xfrm>
        </p:spPr>
        <p:txBody>
          <a:bodyPr>
            <a:normAutofit fontScale="92500" lnSpcReduction="20000"/>
          </a:bodyPr>
          <a:lstStyle/>
          <a:p>
            <a:pPr algn="l" rtl="0">
              <a:buNone/>
            </a:pPr>
            <a:r>
              <a:rPr lang="en-US" sz="3300" dirty="0"/>
              <a:t>The field of bacteriology was founded in the 19th century by </a:t>
            </a:r>
            <a:r>
              <a:rPr lang="en-US" sz="3300" u="sng" dirty="0">
                <a:hlinkClick r:id="rId2" tooltip="Ferdinand Cohn"/>
              </a:rPr>
              <a:t>Ferdinand Cohn</a:t>
            </a:r>
            <a:r>
              <a:rPr lang="en-US" sz="3300" dirty="0"/>
              <a:t>, a botanist whose studies on algae and photosynthetic bacteria led him to describe several bacteria including </a:t>
            </a:r>
            <a:r>
              <a:rPr lang="en-US" sz="3300" i="1" dirty="0"/>
              <a:t>Bacillus</a:t>
            </a:r>
            <a:r>
              <a:rPr lang="en-US" sz="3300" dirty="0"/>
              <a:t> </a:t>
            </a:r>
            <a:r>
              <a:rPr lang="en-US" sz="3300" dirty="0" smtClean="0"/>
              <a:t>. </a:t>
            </a:r>
            <a:r>
              <a:rPr lang="en-US" sz="3300" dirty="0"/>
              <a:t>Cohn was also the first to formulate a scheme for the taxonomic classification of bacteria and discover spores. </a:t>
            </a:r>
            <a:r>
              <a:rPr lang="en-US" sz="3300" u="sng" dirty="0">
                <a:hlinkClick r:id="rId3" tooltip="Louis Pasteur"/>
              </a:rPr>
              <a:t>Louis Pasteur</a:t>
            </a:r>
            <a:r>
              <a:rPr lang="en-US" sz="3300" dirty="0"/>
              <a:t>  and </a:t>
            </a:r>
            <a:r>
              <a:rPr lang="en-US" sz="3300" u="sng" dirty="0">
                <a:hlinkClick r:id="rId4" tooltip="Robert Koch"/>
              </a:rPr>
              <a:t>Robert Koch</a:t>
            </a:r>
            <a:r>
              <a:rPr lang="en-US" sz="3300" dirty="0"/>
              <a:t> </a:t>
            </a:r>
            <a:r>
              <a:rPr lang="en-US" sz="3300" dirty="0" smtClean="0"/>
              <a:t>are </a:t>
            </a:r>
            <a:r>
              <a:rPr lang="en-US" sz="3300" dirty="0"/>
              <a:t>often considered to be the father of microbiology</a:t>
            </a:r>
            <a:r>
              <a:rPr lang="en-US" sz="3300" baseline="30000" dirty="0"/>
              <a:t> </a:t>
            </a:r>
            <a:r>
              <a:rPr lang="en-US" sz="3300" dirty="0"/>
              <a:t>and medical microbiology, respectively. Pasteur is most famous for his series of experiments designed to disprove </a:t>
            </a:r>
            <a:r>
              <a:rPr lang="en-US" sz="3300" dirty="0" smtClean="0"/>
              <a:t>widely </a:t>
            </a:r>
            <a:r>
              <a:rPr lang="en-US" sz="3300" dirty="0"/>
              <a:t>held </a:t>
            </a:r>
            <a:r>
              <a:rPr lang="en-US" sz="3300" u="sng" dirty="0">
                <a:hlinkClick r:id="rId5" tooltip="Theory of spontaneous generation"/>
              </a:rPr>
              <a:t>theory of spontaneous generation</a:t>
            </a:r>
            <a:r>
              <a:rPr lang="en-US" sz="3300" dirty="0"/>
              <a:t>, thereby solidifying   identity  as a biological science.  Pasteur also designed methods for food preservation (</a:t>
            </a:r>
            <a:r>
              <a:rPr lang="en-US" sz="3300" u="sng" dirty="0">
                <a:hlinkClick r:id="rId6" tooltip="Pasteurization"/>
              </a:rPr>
              <a:t>pasteurization</a:t>
            </a:r>
            <a:r>
              <a:rPr lang="en-US" sz="3300" dirty="0"/>
              <a:t>) and vaccines against several diseases such as anthrax, fowl cholera and rabies.  Koch is best known for his contributions to the </a:t>
            </a:r>
            <a:r>
              <a:rPr lang="en-US" sz="3300" u="sng" dirty="0">
                <a:hlinkClick r:id="rId7" tooltip="Germ theory of disease"/>
              </a:rPr>
              <a:t>germ theory of disease</a:t>
            </a:r>
            <a:r>
              <a:rPr lang="en-US" dirty="0"/>
              <a:t>, </a:t>
            </a:r>
            <a:endParaRPr lang="ar-IQ"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dirty="0"/>
              <a:t>proving that specific diseases were caused by specific pathogenic micro-organisms. He developed a series of criteria that have become known as the </a:t>
            </a:r>
            <a:r>
              <a:rPr lang="en-US" u="sng" dirty="0">
                <a:hlinkClick r:id="rId2" tooltip="Koch's postulates"/>
              </a:rPr>
              <a:t>Koch's postulates</a:t>
            </a:r>
            <a:r>
              <a:rPr lang="en-US" dirty="0"/>
              <a:t>. Koch was one of the first scientists to focus on the isolation of bacteria in pure culture  resulting in his description of several novel bacteria including </a:t>
            </a:r>
            <a:r>
              <a:rPr lang="en-US" i="1" dirty="0"/>
              <a:t>Mycobacterium tuberculosis</a:t>
            </a:r>
            <a:r>
              <a:rPr lang="en-US" dirty="0"/>
              <a:t>, the causative agent of tuberculosis.</a:t>
            </a:r>
          </a:p>
          <a:p>
            <a:pPr algn="l" rtl="0">
              <a:buNone/>
            </a:pPr>
            <a:r>
              <a:rPr lang="en-US" dirty="0"/>
              <a:t>While Pasteur and Koch are often considered the founders of microbiology, their work did not accurately reflect the true diversity of the microbial world because of their exclusive focus on micro-organisms having direct medical relevance.</a:t>
            </a:r>
          </a:p>
          <a:p>
            <a:endParaRPr lang="ar-IQ" dirty="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20000"/>
          </a:bodyPr>
          <a:lstStyle/>
          <a:p>
            <a:pPr algn="l" rtl="0">
              <a:buNone/>
            </a:pPr>
            <a:r>
              <a:rPr lang="en-US" b="1" dirty="0"/>
              <a:t>Many believed Spontaneous generation:</a:t>
            </a:r>
            <a:endParaRPr lang="en-US" dirty="0"/>
          </a:p>
          <a:p>
            <a:pPr algn="l" rtl="0">
              <a:buNone/>
            </a:pPr>
            <a:r>
              <a:rPr lang="en-US" dirty="0"/>
              <a:t>mean: life can arise from non- living matter)</a:t>
            </a:r>
          </a:p>
          <a:p>
            <a:pPr algn="l" rtl="0">
              <a:buNone/>
            </a:pPr>
            <a:r>
              <a:rPr lang="en-US" dirty="0"/>
              <a:t>- in 1668, the Italian physician Francesco </a:t>
            </a:r>
            <a:r>
              <a:rPr lang="en-US" dirty="0" err="1"/>
              <a:t>Redi</a:t>
            </a:r>
            <a:r>
              <a:rPr lang="en-US" dirty="0"/>
              <a:t> performed an experiment to disprove Spontaneous generation.</a:t>
            </a:r>
          </a:p>
          <a:p>
            <a:pPr algn="l" rtl="0">
              <a:buNone/>
            </a:pPr>
            <a:r>
              <a:rPr lang="ar-SA" dirty="0"/>
              <a:t>۞</a:t>
            </a:r>
            <a:r>
              <a:rPr lang="en-US" dirty="0"/>
              <a:t> Can you think of an experiment that could disprove spontaneous generation?</a:t>
            </a:r>
          </a:p>
          <a:p>
            <a:pPr algn="l" rtl="0">
              <a:buNone/>
            </a:pPr>
            <a:r>
              <a:rPr lang="en-US" dirty="0" err="1"/>
              <a:t>Redi</a:t>
            </a:r>
            <a:r>
              <a:rPr lang="en-US" dirty="0"/>
              <a:t> filled Six jars with decaying meat .  </a:t>
            </a:r>
          </a:p>
          <a:p>
            <a:pPr algn="l" rtl="0">
              <a:buNone/>
            </a:pPr>
            <a:r>
              <a:rPr lang="en-US" u="sng" dirty="0"/>
              <a:t>Conditions    </a:t>
            </a:r>
            <a:r>
              <a:rPr lang="en-US" dirty="0"/>
              <a:t>                                          </a:t>
            </a:r>
            <a:r>
              <a:rPr lang="en-US" dirty="0" smtClean="0"/>
              <a:t>      </a:t>
            </a:r>
            <a:r>
              <a:rPr lang="en-US" u="sng" dirty="0"/>
              <a:t>Results</a:t>
            </a:r>
            <a:endParaRPr lang="en-US" dirty="0"/>
          </a:p>
          <a:p>
            <a:pPr algn="l" rtl="0">
              <a:buNone/>
            </a:pPr>
            <a:r>
              <a:rPr lang="en-US" dirty="0"/>
              <a:t>3 jars covered with fine net                     </a:t>
            </a:r>
            <a:r>
              <a:rPr lang="en-US" dirty="0">
                <a:solidFill>
                  <a:srgbClr val="FF0000"/>
                </a:solidFill>
              </a:rPr>
              <a:t>No maggots</a:t>
            </a:r>
          </a:p>
          <a:p>
            <a:pPr algn="l" rtl="0">
              <a:buNone/>
            </a:pPr>
            <a:r>
              <a:rPr lang="en-US" dirty="0"/>
              <a:t>3 open jars 	</a:t>
            </a:r>
            <a:r>
              <a:rPr lang="en-US" dirty="0" smtClean="0"/>
              <a:t>                                        </a:t>
            </a:r>
            <a:r>
              <a:rPr lang="en-US" dirty="0" smtClean="0">
                <a:solidFill>
                  <a:srgbClr val="FF0000"/>
                </a:solidFill>
              </a:rPr>
              <a:t>maggots appeared</a:t>
            </a:r>
            <a:endParaRPr lang="en-US" dirty="0">
              <a:solidFill>
                <a:srgbClr val="FF0000"/>
              </a:solidFill>
            </a:endParaRPr>
          </a:p>
          <a:p>
            <a:pPr algn="l" rtl="0">
              <a:buNone/>
            </a:pPr>
            <a:r>
              <a:rPr lang="en-US" dirty="0"/>
              <a:t>From where did the maggots come?</a:t>
            </a:r>
          </a:p>
          <a:p>
            <a:pPr algn="l" rtl="0">
              <a:buNone/>
            </a:pPr>
            <a:r>
              <a:rPr lang="en-US" dirty="0"/>
              <a:t>What was the purpose of the sealed jars?</a:t>
            </a:r>
          </a:p>
          <a:p>
            <a:pPr algn="l" rtl="0">
              <a:buNone/>
            </a:pPr>
            <a:r>
              <a:rPr lang="en-US" dirty="0"/>
              <a:t>Spontaneous generation or biogenesis?</a:t>
            </a:r>
          </a:p>
          <a:p>
            <a:pPr algn="l" rtl="0">
              <a:buNone/>
            </a:pPr>
            <a:r>
              <a:rPr lang="en-US" dirty="0"/>
              <a:t>Rudolf Virchow (German) presented biogenesis that mean : living cells can arise only from pre existing cells.</a:t>
            </a:r>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a:bodyPr>
          <a:lstStyle/>
          <a:p>
            <a:pPr algn="l" rtl="0">
              <a:buNone/>
            </a:pPr>
            <a:r>
              <a:rPr lang="en-US" dirty="0"/>
              <a:t>So there are two hypothesis :</a:t>
            </a:r>
          </a:p>
          <a:p>
            <a:pPr algn="l" rtl="0">
              <a:buNone/>
            </a:pPr>
            <a:r>
              <a:rPr lang="en-US" dirty="0"/>
              <a:t>The hypothesis that living organisms arise from non living matter is called (spontaneous generation ).</a:t>
            </a:r>
          </a:p>
          <a:p>
            <a:pPr algn="l" rtl="0">
              <a:buNone/>
            </a:pPr>
            <a:r>
              <a:rPr lang="en-US" dirty="0"/>
              <a:t>The alternative hypothesis that the living organisms arise from pre existing life is called " Biogenesis".</a:t>
            </a:r>
          </a:p>
          <a:p>
            <a:pPr algn="l" rtl="0">
              <a:buNone/>
            </a:pPr>
            <a:r>
              <a:rPr lang="en-US" u="sng" dirty="0"/>
              <a:t>   Conditions</a:t>
            </a:r>
            <a:r>
              <a:rPr lang="en-US" dirty="0"/>
              <a:t>                                                </a:t>
            </a:r>
            <a:r>
              <a:rPr lang="en-US" dirty="0" smtClean="0"/>
              <a:t> </a:t>
            </a:r>
            <a:r>
              <a:rPr lang="en-US" u="sng" dirty="0"/>
              <a:t>Results</a:t>
            </a:r>
            <a:r>
              <a:rPr lang="en-US" dirty="0"/>
              <a:t> </a:t>
            </a:r>
          </a:p>
          <a:p>
            <a:pPr algn="l" rtl="0">
              <a:buNone/>
            </a:pPr>
            <a:r>
              <a:rPr lang="ar-IQ" dirty="0"/>
              <a:t>۞</a:t>
            </a:r>
            <a:r>
              <a:rPr lang="en-US" dirty="0"/>
              <a:t> Nutrient broth placed in flask, </a:t>
            </a:r>
            <a:r>
              <a:rPr lang="en-US" dirty="0" smtClean="0"/>
              <a:t>      </a:t>
            </a:r>
            <a:r>
              <a:rPr lang="en-US" dirty="0" smtClean="0">
                <a:solidFill>
                  <a:srgbClr val="FF0000"/>
                </a:solidFill>
              </a:rPr>
              <a:t>Microbial </a:t>
            </a:r>
            <a:r>
              <a:rPr lang="en-US" dirty="0">
                <a:solidFill>
                  <a:srgbClr val="FF0000"/>
                </a:solidFill>
              </a:rPr>
              <a:t>growth</a:t>
            </a:r>
          </a:p>
          <a:p>
            <a:pPr algn="l" rtl="0">
              <a:buNone/>
            </a:pPr>
            <a:r>
              <a:rPr lang="en-US" dirty="0"/>
              <a:t>heated, not sealed</a:t>
            </a:r>
          </a:p>
          <a:p>
            <a:pPr algn="l" rtl="0">
              <a:buNone/>
            </a:pPr>
            <a:r>
              <a:rPr lang="ar-IQ" dirty="0"/>
              <a:t>۞ </a:t>
            </a:r>
            <a:r>
              <a:rPr lang="en-US" dirty="0"/>
              <a:t>Nutrient broth placed in flask      </a:t>
            </a:r>
            <a:r>
              <a:rPr lang="en-US" dirty="0" smtClean="0"/>
              <a:t> </a:t>
            </a:r>
            <a:r>
              <a:rPr lang="en-US" dirty="0">
                <a:solidFill>
                  <a:srgbClr val="FF0000"/>
                </a:solidFill>
              </a:rPr>
              <a:t>No microbial growth </a:t>
            </a:r>
          </a:p>
          <a:p>
            <a:pPr algn="l" rtl="0">
              <a:buNone/>
            </a:pPr>
            <a:r>
              <a:rPr lang="en-US" dirty="0"/>
              <a:t>heated, then sealed </a:t>
            </a:r>
          </a:p>
          <a:p>
            <a:pPr algn="l" rtl="0">
              <a:buNone/>
            </a:pPr>
            <a:r>
              <a:rPr lang="en-US" dirty="0"/>
              <a:t>Spontaneous generation or biogenesis?</a:t>
            </a:r>
          </a:p>
          <a:p>
            <a:pPr algn="l" rtl="0">
              <a:buNone/>
            </a:pPr>
            <a:r>
              <a:rPr lang="en-US" dirty="0"/>
              <a:t>In 1861 : Louis Pasteur demonstrated that microorganisms are present in the air.</a:t>
            </a:r>
          </a:p>
          <a:p>
            <a:pPr algn="l">
              <a:buNone/>
            </a:pPr>
            <a:endParaRPr lang="ar-IQ" dirty="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images (13).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lnSpcReduction="10000"/>
          </a:bodyPr>
          <a:lstStyle/>
          <a:p>
            <a:pPr algn="l" rtl="0">
              <a:buNone/>
            </a:pPr>
            <a:r>
              <a:rPr lang="en-US" b="1" dirty="0"/>
              <a:t>The Germ theory of Disease</a:t>
            </a:r>
            <a:endParaRPr lang="en-US" dirty="0"/>
          </a:p>
          <a:p>
            <a:pPr algn="l" rtl="0">
              <a:buNone/>
            </a:pPr>
            <a:r>
              <a:rPr lang="en-US" dirty="0"/>
              <a:t>  The first proof that bacteria actually cause diseases came from Robert Koch in 1876 </a:t>
            </a:r>
            <a:r>
              <a:rPr lang="en-US" dirty="0" smtClean="0"/>
              <a:t>, </a:t>
            </a:r>
            <a:r>
              <a:rPr lang="en-US" dirty="0"/>
              <a:t>he discovered Anthrax bacilli in blood of cattle that had died of anthrax . He cultured the bacteria on nutrient and then injected samples of the culture in to healthy animals. When these animals became sick and died </a:t>
            </a:r>
            <a:r>
              <a:rPr lang="en-US" dirty="0" smtClean="0"/>
              <a:t>Koch </a:t>
            </a:r>
            <a:r>
              <a:rPr lang="en-US" dirty="0"/>
              <a:t>isolated the bacteria in their blood and compared them with the bacteria originally isolated </a:t>
            </a:r>
            <a:r>
              <a:rPr lang="en-US" dirty="0" smtClean="0"/>
              <a:t>and </a:t>
            </a:r>
            <a:r>
              <a:rPr lang="en-US" dirty="0"/>
              <a:t>found that they were identical. </a:t>
            </a:r>
          </a:p>
          <a:p>
            <a:pPr algn="l" rtl="0">
              <a:buNone/>
            </a:pPr>
            <a:r>
              <a:rPr lang="en-US" dirty="0"/>
              <a:t>Koch thus established as sequence of experimental steps for relating a specific microbe to a specific disease, now is known as Koch's </a:t>
            </a:r>
            <a:r>
              <a:rPr lang="en-US" dirty="0" smtClean="0"/>
              <a:t>postulates(</a:t>
            </a:r>
            <a:r>
              <a:rPr lang="ar-IQ" dirty="0" smtClean="0"/>
              <a:t>مفاهيم (كوخ</a:t>
            </a:r>
            <a:r>
              <a:rPr lang="en-US" dirty="0" smtClean="0"/>
              <a:t>.</a:t>
            </a:r>
            <a:endParaRPr lang="en-US" dirty="0"/>
          </a:p>
          <a:p>
            <a:endParaRPr lang="ar-IQ" dirty="0"/>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l" rtl="0">
              <a:buNone/>
            </a:pPr>
            <a:r>
              <a:rPr lang="en-US" b="1" u="sng" dirty="0"/>
              <a:t>Koch's postulates</a:t>
            </a:r>
            <a:endParaRPr lang="en-US" dirty="0"/>
          </a:p>
          <a:p>
            <a:pPr algn="l" rtl="0">
              <a:buNone/>
            </a:pPr>
            <a:r>
              <a:rPr lang="en-US" dirty="0"/>
              <a:t>1- The bacteria must be present in every case of the disease.</a:t>
            </a:r>
          </a:p>
          <a:p>
            <a:pPr algn="l" rtl="0">
              <a:buNone/>
            </a:pPr>
            <a:r>
              <a:rPr lang="en-US" dirty="0"/>
              <a:t>2- The bacteria must be isolated from the host with the disease and grown in pure culture.</a:t>
            </a:r>
          </a:p>
          <a:p>
            <a:pPr algn="l" rtl="0">
              <a:buNone/>
            </a:pPr>
            <a:r>
              <a:rPr lang="en-US" dirty="0"/>
              <a:t>3- The specific disease must be reproduced when a pure culture of the bacteria is inoculated into a healthy susceptible host.</a:t>
            </a:r>
          </a:p>
          <a:p>
            <a:pPr algn="l" rtl="0">
              <a:buNone/>
            </a:pPr>
            <a:r>
              <a:rPr lang="en-US" dirty="0"/>
              <a:t>4- The bacteria must be recoverable from the experimentally infected host.</a:t>
            </a:r>
          </a:p>
          <a:p>
            <a:pPr rtl="0"/>
            <a:r>
              <a:rPr lang="en-US" dirty="0"/>
              <a:t> </a:t>
            </a:r>
          </a:p>
          <a:p>
            <a:endParaRPr lang="ar-IQ"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10000"/>
          </a:bodyPr>
          <a:lstStyle/>
          <a:p>
            <a:pPr algn="l" rtl="0">
              <a:buNone/>
            </a:pPr>
            <a:r>
              <a:rPr lang="en-US" dirty="0"/>
              <a:t>  </a:t>
            </a:r>
            <a:r>
              <a:rPr lang="en-US" dirty="0" smtClean="0"/>
              <a:t>Introduction</a:t>
            </a:r>
          </a:p>
          <a:p>
            <a:pPr algn="l" rtl="0">
              <a:buNone/>
            </a:pPr>
            <a:r>
              <a:rPr lang="en-US" dirty="0" smtClean="0"/>
              <a:t>Is </a:t>
            </a:r>
            <a:r>
              <a:rPr lang="en-US" dirty="0"/>
              <a:t>the study of  </a:t>
            </a:r>
            <a:r>
              <a:rPr lang="en-US" dirty="0">
                <a:hlinkClick r:id="rId2" tooltip="Microscopic"/>
              </a:rPr>
              <a:t>microscopic</a:t>
            </a:r>
            <a:r>
              <a:rPr lang="en-US" dirty="0"/>
              <a:t> </a:t>
            </a:r>
            <a:r>
              <a:rPr lang="en-US" dirty="0">
                <a:hlinkClick r:id="rId3" tooltip="Organisms"/>
              </a:rPr>
              <a:t>organisms</a:t>
            </a:r>
            <a:r>
              <a:rPr lang="en-US" dirty="0"/>
              <a:t>, (from </a:t>
            </a:r>
            <a:r>
              <a:rPr lang="en-US" dirty="0">
                <a:hlinkClick r:id="rId4" tooltip="Ancient Greeks"/>
              </a:rPr>
              <a:t>Greek</a:t>
            </a:r>
            <a:r>
              <a:rPr lang="en-US" dirty="0"/>
              <a:t>  "small "</a:t>
            </a:r>
            <a:r>
              <a:rPr lang="en-US" dirty="0">
                <a:hlinkClick r:id="rId5" tooltip="Life"/>
              </a:rPr>
              <a:t>life</a:t>
            </a:r>
            <a:r>
              <a:rPr lang="en-US" dirty="0"/>
              <a:t>") those being </a:t>
            </a:r>
            <a:r>
              <a:rPr lang="en-US" dirty="0">
                <a:hlinkClick r:id="rId6" tooltip="Unicellular"/>
              </a:rPr>
              <a:t>unicellular</a:t>
            </a:r>
            <a:r>
              <a:rPr lang="en-US" dirty="0"/>
              <a:t> (single cell), </a:t>
            </a:r>
            <a:r>
              <a:rPr lang="en-US" dirty="0">
                <a:hlinkClick r:id="rId7" tooltip="Multicellular"/>
              </a:rPr>
              <a:t>multicellular</a:t>
            </a:r>
            <a:r>
              <a:rPr lang="en-US" dirty="0"/>
              <a:t> (cell colony), or </a:t>
            </a:r>
            <a:r>
              <a:rPr lang="en-US" dirty="0" err="1">
                <a:hlinkClick r:id="rId8" tooltip="Acellular"/>
              </a:rPr>
              <a:t>acellular</a:t>
            </a:r>
            <a:r>
              <a:rPr lang="en-US" dirty="0"/>
              <a:t>  (lacking cells) . Microbiology including </a:t>
            </a:r>
            <a:r>
              <a:rPr lang="en-US" dirty="0">
                <a:hlinkClick r:id="rId9" tooltip="Virology"/>
              </a:rPr>
              <a:t>virology</a:t>
            </a:r>
            <a:r>
              <a:rPr lang="en-US" dirty="0"/>
              <a:t>, </a:t>
            </a:r>
            <a:r>
              <a:rPr lang="en-US" dirty="0">
                <a:hlinkClick r:id="rId10" tooltip="Mycology"/>
              </a:rPr>
              <a:t>mycology</a:t>
            </a:r>
            <a:r>
              <a:rPr lang="en-US" dirty="0"/>
              <a:t>, </a:t>
            </a:r>
            <a:r>
              <a:rPr lang="en-US" dirty="0">
                <a:hlinkClick r:id="rId11" tooltip="Parasitology"/>
              </a:rPr>
              <a:t>parasitology</a:t>
            </a:r>
            <a:r>
              <a:rPr lang="en-US" dirty="0"/>
              <a:t>, and </a:t>
            </a:r>
            <a:r>
              <a:rPr lang="en-US" dirty="0">
                <a:hlinkClick r:id="rId12" tooltip="Bacteriology"/>
              </a:rPr>
              <a:t>bacteriology</a:t>
            </a:r>
            <a:r>
              <a:rPr lang="en-US" dirty="0"/>
              <a:t>.</a:t>
            </a:r>
          </a:p>
          <a:p>
            <a:pPr algn="l" rtl="0">
              <a:buNone/>
            </a:pPr>
            <a:r>
              <a:rPr lang="en-US" dirty="0"/>
              <a:t>      </a:t>
            </a:r>
            <a:r>
              <a:rPr lang="en-US" dirty="0">
                <a:hlinkClick r:id="rId13" tooltip="Eukaryote"/>
              </a:rPr>
              <a:t>Eukaryotic</a:t>
            </a:r>
            <a:r>
              <a:rPr lang="en-US" dirty="0"/>
              <a:t> micro-organisms possess membrane-bound cell  </a:t>
            </a:r>
            <a:r>
              <a:rPr lang="en-US" dirty="0">
                <a:hlinkClick r:id="rId14" tooltip="Organelles"/>
              </a:rPr>
              <a:t>organelles</a:t>
            </a:r>
            <a:r>
              <a:rPr lang="en-US" dirty="0"/>
              <a:t>  and include </a:t>
            </a:r>
            <a:r>
              <a:rPr lang="en-US" dirty="0">
                <a:hlinkClick r:id="rId15" tooltip="Fungi"/>
              </a:rPr>
              <a:t>fungi</a:t>
            </a:r>
            <a:r>
              <a:rPr lang="en-US" dirty="0"/>
              <a:t> and  </a:t>
            </a:r>
            <a:r>
              <a:rPr lang="en-US" dirty="0" err="1">
                <a:hlinkClick r:id="rId16" tooltip="Protists"/>
              </a:rPr>
              <a:t>protists</a:t>
            </a:r>
            <a:r>
              <a:rPr lang="en-US" dirty="0"/>
              <a:t>, whereas  </a:t>
            </a:r>
            <a:r>
              <a:rPr lang="en-US" dirty="0">
                <a:hlinkClick r:id="rId17" tooltip="Prokaryote"/>
              </a:rPr>
              <a:t>prokaryotic</a:t>
            </a:r>
            <a:r>
              <a:rPr lang="en-US" dirty="0"/>
              <a:t>  organisms —all  of which are microorganisms—are conventionally classified as lacking membrane-bound organelles and include  </a:t>
            </a:r>
            <a:r>
              <a:rPr lang="en-US" dirty="0" err="1">
                <a:hlinkClick r:id="rId18" tooltip="Eubacteria"/>
              </a:rPr>
              <a:t>eubacteria</a:t>
            </a:r>
            <a:r>
              <a:rPr lang="en-US" dirty="0"/>
              <a:t> and </a:t>
            </a:r>
            <a:r>
              <a:rPr lang="en-US" dirty="0" err="1">
                <a:hlinkClick r:id="rId19" tooltip="Archaebacteria"/>
              </a:rPr>
              <a:t>archaebacteria</a:t>
            </a:r>
            <a:r>
              <a:rPr lang="en-US" dirty="0"/>
              <a:t>. Microbiologists traditionally relied on culture, staining, and microscopy. However, less than 1% of the microorganisms present in common environments can be cultured in isolation using current means.  Microbiologists often rely on extraction or detection of </a:t>
            </a:r>
            <a:r>
              <a:rPr lang="en-US" dirty="0">
                <a:hlinkClick r:id="rId20" tooltip="Nucleic acid"/>
              </a:rPr>
              <a:t>nucleic acid</a:t>
            </a:r>
            <a:r>
              <a:rPr lang="en-US" dirty="0"/>
              <a:t>, either DNA or RNA sequences.</a:t>
            </a:r>
            <a:endParaRPr lang="ar-IQ" dirty="0"/>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pPr rtl="0"/>
            <a:r>
              <a:rPr lang="en-US" sz="3200" b="1" u="sng" dirty="0"/>
              <a:t>Cell structure and function</a:t>
            </a:r>
            <a:endParaRPr lang="en-US" sz="3200" dirty="0"/>
          </a:p>
        </p:txBody>
      </p:sp>
      <p:sp>
        <p:nvSpPr>
          <p:cNvPr id="3" name="Content Placeholder 2"/>
          <p:cNvSpPr>
            <a:spLocks noGrp="1"/>
          </p:cNvSpPr>
          <p:nvPr>
            <p:ph idx="1"/>
          </p:nvPr>
        </p:nvSpPr>
        <p:spPr>
          <a:xfrm>
            <a:off x="0" y="609600"/>
            <a:ext cx="9144000" cy="6248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algn="l" rtl="0">
              <a:buNone/>
            </a:pPr>
            <a:r>
              <a:rPr lang="en-US" b="1" dirty="0"/>
              <a:t>Cell Structures</a:t>
            </a:r>
            <a:endParaRPr lang="en-US" dirty="0"/>
          </a:p>
          <a:p>
            <a:pPr algn="l" rtl="0">
              <a:buNone/>
            </a:pPr>
            <a:r>
              <a:rPr lang="en-US" dirty="0"/>
              <a:t>There are many cells in an individual, which performs several functions throughout the life. The different types of cell include- prokaryotic cell, plant and animal cell.  The size and the shape of the cell range from millimeter to microns, which are generally based on the type of function that it performs. A cell generally varies in their shapes. A few cells are in spherical, rod, flat, concave, curved, rectangular, oval and etc. These cells can only be seen under microscope.</a:t>
            </a:r>
          </a:p>
          <a:p>
            <a:endParaRPr lang="ar-IQ" dirty="0"/>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l" rtl="0">
              <a:buNone/>
            </a:pPr>
            <a:r>
              <a:rPr lang="en-US" b="1" dirty="0"/>
              <a:t>Cell Theory</a:t>
            </a:r>
            <a:endParaRPr lang="en-US" dirty="0"/>
          </a:p>
          <a:p>
            <a:pPr lvl="0" algn="l" rtl="0">
              <a:buNone/>
            </a:pPr>
            <a:r>
              <a:rPr lang="en-US" dirty="0"/>
              <a:t>Every living organism is made up of a single cell (unicellular) (or) many cells (multicellular) and all types of cells have certain structures in common like: genetic material and plasma membrane.</a:t>
            </a:r>
          </a:p>
          <a:p>
            <a:pPr lvl="0" algn="l" rtl="0">
              <a:buNone/>
            </a:pPr>
            <a:r>
              <a:rPr lang="en-US" dirty="0"/>
              <a:t>Cell is the smallest living thing.</a:t>
            </a:r>
          </a:p>
          <a:p>
            <a:pPr lvl="0" algn="l" rtl="0">
              <a:buNone/>
            </a:pPr>
            <a:r>
              <a:rPr lang="en-US" dirty="0"/>
              <a:t>Each cell arises only from pre-existing cells.</a:t>
            </a:r>
          </a:p>
          <a:p>
            <a:pPr algn="l" rtl="0">
              <a:buNone/>
            </a:pPr>
            <a:r>
              <a:rPr lang="en-US" dirty="0"/>
              <a:t> </a:t>
            </a:r>
          </a:p>
          <a:p>
            <a:pPr algn="l" rtl="0">
              <a:buNone/>
            </a:pPr>
            <a:r>
              <a:rPr lang="en-US" dirty="0"/>
              <a:t>Cells are divided into 2 major groups depend on the basis structure:</a:t>
            </a:r>
          </a:p>
          <a:p>
            <a:pPr lvl="0" algn="l" rtl="0">
              <a:buNone/>
            </a:pPr>
            <a:r>
              <a:rPr lang="en-US" dirty="0"/>
              <a:t>1- Prokaryotic cells</a:t>
            </a:r>
          </a:p>
          <a:p>
            <a:pPr lvl="0" algn="l" rtl="0">
              <a:buNone/>
            </a:pPr>
            <a:r>
              <a:rPr lang="en-US" dirty="0"/>
              <a:t>2- Eukaryotic cells</a:t>
            </a:r>
          </a:p>
          <a:p>
            <a:endParaRPr lang="ar-IQ" dirty="0"/>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l" rtl="0">
              <a:buNone/>
            </a:pPr>
            <a:r>
              <a:rPr lang="en-US" b="1" dirty="0"/>
              <a:t>Prokaryotic Cell Structure</a:t>
            </a:r>
          </a:p>
          <a:p>
            <a:pPr algn="l" rtl="0">
              <a:buNone/>
            </a:pPr>
            <a:r>
              <a:rPr lang="en-US" dirty="0"/>
              <a:t>    They are the first organisms to be present on our planet earth. Organisms, with this cell type are known by the term prokaryotic organisms (or) prokaryotes. Bacteria and blue green algae are few examples of this category. Prokaryotic cells are single-celled organisms, with the absence of nucleus and comprises of capsule, cell wall, cell membrane, cytoplasm, nucleiod, ribosome, plasmids, pili and flagella.</a:t>
            </a:r>
            <a:br>
              <a:rPr lang="en-US" dirty="0"/>
            </a:br>
            <a:r>
              <a:rPr lang="en-US" dirty="0"/>
              <a:t/>
            </a:r>
            <a:br>
              <a:rPr lang="en-US" dirty="0"/>
            </a:br>
            <a:endParaRPr lang="ar-IQ" dirty="0"/>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Prokaryotic Cell Structure"/>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l" rtl="0">
              <a:buNone/>
            </a:pPr>
            <a:r>
              <a:rPr lang="en-US" b="1" dirty="0"/>
              <a:t>Prokaryotic Cell General Features</a:t>
            </a:r>
            <a:endParaRPr lang="en-US" dirty="0"/>
          </a:p>
          <a:p>
            <a:pPr lvl="0" algn="l" rtl="0">
              <a:buNone/>
            </a:pPr>
            <a:r>
              <a:rPr lang="en-US" dirty="0"/>
              <a:t>The size of a cell ranges from 1-10 microns. Few prokaryotic cells vary in their size.</a:t>
            </a:r>
          </a:p>
          <a:p>
            <a:pPr lvl="0" algn="l" rtl="0">
              <a:buNone/>
            </a:pPr>
            <a:r>
              <a:rPr lang="en-US" dirty="0"/>
              <a:t>They are single-celled (unicellular), which forms a colony or filamentous.</a:t>
            </a:r>
          </a:p>
          <a:p>
            <a:pPr lvl="0" algn="l" rtl="0">
              <a:buNone/>
            </a:pPr>
            <a:r>
              <a:rPr lang="en-US" dirty="0"/>
              <a:t>The shape of the cell includes spherical, rod and flat shaped organisms.</a:t>
            </a:r>
          </a:p>
          <a:p>
            <a:pPr lvl="0" algn="l" rtl="0">
              <a:buNone/>
            </a:pPr>
            <a:r>
              <a:rPr lang="en-US" dirty="0"/>
              <a:t>Mode of nutrients-- few organisms are photosynthetic (performing food with the help of sunlight), feed on living things and dead things.</a:t>
            </a:r>
          </a:p>
          <a:p>
            <a:pPr algn="l" rtl="0">
              <a:buNone/>
            </a:pPr>
            <a:r>
              <a:rPr lang="en-US" dirty="0"/>
              <a:t>They reproduce asexually by the process called binary fission, transformation, conjugation, transduction</a:t>
            </a:r>
            <a:endParaRPr lang="ar-IQ" dirty="0"/>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7772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Autofit/>
          </a:bodyPr>
          <a:lstStyle/>
          <a:p>
            <a:pPr algn="l" rtl="0">
              <a:buNone/>
            </a:pPr>
            <a:r>
              <a:rPr lang="en-US" sz="2400" b="1" dirty="0"/>
              <a:t>Structure and Functions of a Prokaryotic Cell</a:t>
            </a:r>
            <a:endParaRPr lang="en-US" sz="2400" dirty="0"/>
          </a:p>
          <a:p>
            <a:pPr algn="l" rtl="0">
              <a:buNone/>
            </a:pPr>
            <a:r>
              <a:rPr lang="en-US" sz="2400" b="1" i="1" dirty="0"/>
              <a:t>Capsule:</a:t>
            </a:r>
            <a:r>
              <a:rPr lang="en-US" sz="2400" dirty="0"/>
              <a:t> It is the slimy outer coating of the cell wall. It is composed of </a:t>
            </a:r>
            <a:r>
              <a:rPr lang="en-US" sz="2000" dirty="0"/>
              <a:t>the polypeptide. The main function of the capsule is to protect the cell from getting dry and also helps in protecting cells from external pressures.</a:t>
            </a:r>
          </a:p>
          <a:p>
            <a:pPr algn="l" rtl="0">
              <a:buNone/>
            </a:pPr>
            <a:r>
              <a:rPr lang="en-US" sz="2000" b="1" i="1" dirty="0"/>
              <a:t>Cell wall:</a:t>
            </a:r>
            <a:r>
              <a:rPr lang="en-US" sz="2000" dirty="0"/>
              <a:t> It is the tougher and a rigid structure, which provides the shape and protects the internal organelles of a cell. It is the middle layer, which is present in between the capsule and cell membrane.</a:t>
            </a:r>
          </a:p>
          <a:p>
            <a:pPr algn="l" rtl="0">
              <a:buNone/>
            </a:pPr>
            <a:r>
              <a:rPr lang="en-US" sz="2000" b="1" i="1" dirty="0"/>
              <a:t>Cell membrane:</a:t>
            </a:r>
            <a:r>
              <a:rPr lang="en-US" sz="2000" dirty="0"/>
              <a:t> It is the inner delicate structure, which plays a vital role in regulating the entry and exits of materials in the cell. It acts a permeable membrane and separates the cell from its environment. It is of about 5-10nm in thickness, which helps in the secretion of proteins and elimination of waste products. It is also called by a name plasma membrane.</a:t>
            </a:r>
          </a:p>
          <a:p>
            <a:pPr algn="l" rtl="0">
              <a:buNone/>
            </a:pPr>
            <a:r>
              <a:rPr lang="en-US" sz="2000" b="1" i="1" dirty="0"/>
              <a:t>Cytoplasm:</a:t>
            </a:r>
            <a:r>
              <a:rPr lang="en-US" sz="2000" dirty="0"/>
              <a:t> It is the liquid membrane, which is present in between the cell membrane and nucleiod. It plays a vital role in storing all types of materials, which are required for an organism to sustain the life.</a:t>
            </a:r>
          </a:p>
          <a:p>
            <a:pPr algn="l" rtl="0">
              <a:buNone/>
            </a:pPr>
            <a:r>
              <a:rPr lang="en-US" sz="2000" b="1" i="1" dirty="0"/>
              <a:t>Nucleiod:</a:t>
            </a:r>
            <a:r>
              <a:rPr lang="en-US" sz="2000" dirty="0"/>
              <a:t> It is the cytoplasm region containing genetic material. The DNA of a prokaryotic organism is one big loop or a circular, which is located inside the nucleiod. It plays a vital role in cell division.</a:t>
            </a:r>
          </a:p>
          <a:p>
            <a:pPr algn="l">
              <a:buNone/>
            </a:pPr>
            <a:endParaRPr lang="ar-IQ" sz="2000" dirty="0"/>
          </a:p>
        </p:txBody>
      </p:sp>
    </p:spTree>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20000"/>
          </a:bodyPr>
          <a:lstStyle/>
          <a:p>
            <a:pPr algn="l" rtl="0">
              <a:buNone/>
            </a:pPr>
            <a:r>
              <a:rPr lang="en-US" b="1" i="1" dirty="0"/>
              <a:t>Ribosome:</a:t>
            </a:r>
            <a:r>
              <a:rPr lang="en-US" dirty="0"/>
              <a:t> It  comprises of both RNA and proteins. It helps in protein synthesis in the cell. They are smallest membrane present inside the cytoplasm.</a:t>
            </a:r>
          </a:p>
          <a:p>
            <a:pPr algn="l" rtl="0">
              <a:buNone/>
            </a:pPr>
            <a:r>
              <a:rPr lang="en-US" b="1" i="1" dirty="0"/>
              <a:t>Plasmids:</a:t>
            </a:r>
            <a:r>
              <a:rPr lang="en-US" dirty="0"/>
              <a:t> They are smallest membrane of a cell with double stranded DNA. Plasmids are rarely present in prokaryotic organisms. The main role of plasmids is it helps in DNA exchanging between the bacterial cells.</a:t>
            </a:r>
          </a:p>
          <a:p>
            <a:pPr algn="l" rtl="0">
              <a:buNone/>
            </a:pPr>
            <a:r>
              <a:rPr lang="en-US" b="1" i="1" dirty="0"/>
              <a:t>Pilli:</a:t>
            </a:r>
            <a:r>
              <a:rPr lang="en-US" dirty="0"/>
              <a:t> It is the thinnest membrane of a prokaryotic cell. They are composed of protein complex called </a:t>
            </a:r>
            <a:r>
              <a:rPr lang="en-US" dirty="0" err="1"/>
              <a:t>pilin</a:t>
            </a:r>
            <a:r>
              <a:rPr lang="en-US" dirty="0"/>
              <a:t> and are mainly involved in sticking to the objects especially during sexual reproduction.</a:t>
            </a:r>
          </a:p>
          <a:p>
            <a:pPr algn="l" rtl="0">
              <a:buNone/>
            </a:pPr>
            <a:r>
              <a:rPr lang="en-US" b="1" i="1" dirty="0"/>
              <a:t>Flagella:</a:t>
            </a:r>
            <a:r>
              <a:rPr lang="en-US" dirty="0"/>
              <a:t> It is the helical shaped membrane, whose sizes ranges from 19-20nm in diameter and plays a vital role in motility of an organism from one place to another place. It also helps in swimming, gliding, spinning and rotating both in clockwise and anti clockwise directions.</a:t>
            </a:r>
          </a:p>
          <a:p>
            <a:pPr algn="l" rtl="0">
              <a:buNone/>
            </a:pPr>
            <a:r>
              <a:rPr lang="en-US" dirty="0"/>
              <a:t> </a:t>
            </a:r>
          </a:p>
          <a:p>
            <a:pPr algn="l">
              <a:buNone/>
            </a:pPr>
            <a:endParaRPr lang="ar-IQ" dirty="0"/>
          </a:p>
        </p:txBody>
      </p:sp>
    </p:spTree>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noAutofit/>
          </a:bodyPr>
          <a:lstStyle/>
          <a:p>
            <a:pPr algn="l"/>
            <a:r>
              <a:rPr lang="en-US" sz="2800" dirty="0"/>
              <a:t>Eukaryotic cells:  are more complex than prokaryotic cells, these organisms have membrane bound nucleus with many cell organelles to perform several cellular functions within the system</a:t>
            </a:r>
            <a:endParaRPr lang="ar-IQ" sz="2800" dirty="0"/>
          </a:p>
        </p:txBody>
      </p:sp>
      <p:pic>
        <p:nvPicPr>
          <p:cNvPr id="4" name="Content Placeholder 3" descr="Eukaryotic Cell Structure"/>
          <p:cNvPicPr>
            <a:picLocks noGrp="1"/>
          </p:cNvPicPr>
          <p:nvPr>
            <p:ph idx="1"/>
          </p:nvPr>
        </p:nvPicPr>
        <p:blipFill>
          <a:blip r:embed="rId2"/>
          <a:srcRect/>
          <a:stretch>
            <a:fillRect/>
          </a:stretch>
        </p:blipFill>
        <p:spPr bwMode="auto">
          <a:xfrm>
            <a:off x="228600" y="2286000"/>
            <a:ext cx="8915400" cy="4572000"/>
          </a:xfrm>
          <a:prstGeom prst="rect">
            <a:avLst/>
          </a:prstGeom>
          <a:noFill/>
          <a:ln w="9525">
            <a:noFill/>
            <a:miter lim="800000"/>
            <a:headEnd/>
            <a:tailEnd/>
          </a:ln>
        </p:spPr>
      </p:pic>
    </p:spTree>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f4eedc8247b811d05108ee78dd2abebb.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Autofit/>
          </a:bodyPr>
          <a:lstStyle/>
          <a:p>
            <a:r>
              <a:rPr lang="en-US" sz="3200" b="1" dirty="0"/>
              <a:t>Eukaryotic Cell General Features</a:t>
            </a:r>
            <a:r>
              <a:rPr lang="en-US" dirty="0"/>
              <a:t/>
            </a:r>
            <a:br>
              <a:rPr lang="en-US" dirty="0"/>
            </a:br>
            <a:endParaRPr lang="ar-IQ" dirty="0"/>
          </a:p>
        </p:txBody>
      </p:sp>
      <p:sp>
        <p:nvSpPr>
          <p:cNvPr id="3" name="Content Placeholder 2"/>
          <p:cNvSpPr>
            <a:spLocks noGrp="1"/>
          </p:cNvSpPr>
          <p:nvPr>
            <p:ph idx="1"/>
          </p:nvPr>
        </p:nvSpPr>
        <p:spPr>
          <a:xfrm>
            <a:off x="0" y="914400"/>
            <a:ext cx="9144000" cy="5943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lvl="0" algn="l" rtl="0">
              <a:buNone/>
            </a:pPr>
            <a:r>
              <a:rPr lang="en-US" dirty="0"/>
              <a:t>The size of a eukaryotic cell ranges from 10-100 microns. Few eukaryotic cells vary in their size.</a:t>
            </a:r>
          </a:p>
          <a:p>
            <a:pPr lvl="0" algn="l" rtl="0">
              <a:buNone/>
            </a:pPr>
            <a:r>
              <a:rPr lang="en-US" dirty="0"/>
              <a:t>They are large, advanced, multicellular and have membrane bound organelles.</a:t>
            </a:r>
          </a:p>
          <a:p>
            <a:pPr lvl="0" algn="l" rtl="0">
              <a:buNone/>
            </a:pPr>
            <a:r>
              <a:rPr lang="en-US" dirty="0"/>
              <a:t>They reproduce both by sexually and by asexually.</a:t>
            </a:r>
          </a:p>
          <a:p>
            <a:pPr lvl="0" algn="l" rtl="0">
              <a:buNone/>
            </a:pPr>
            <a:r>
              <a:rPr lang="en-US" dirty="0"/>
              <a:t>Mode of nutrients - Autotrophic and heterotrophic.</a:t>
            </a:r>
          </a:p>
          <a:p>
            <a:pPr lvl="0" algn="l" rtl="0">
              <a:buNone/>
            </a:pPr>
            <a:r>
              <a:rPr lang="en-US" dirty="0"/>
              <a:t>Kingdom protozoa, algae, fungi, </a:t>
            </a:r>
            <a:r>
              <a:rPr lang="en-US" dirty="0" err="1"/>
              <a:t>Plantae</a:t>
            </a:r>
            <a:r>
              <a:rPr lang="en-US" dirty="0"/>
              <a:t> and </a:t>
            </a:r>
            <a:r>
              <a:rPr lang="en-US" dirty="0" err="1"/>
              <a:t>Animalia</a:t>
            </a:r>
            <a:r>
              <a:rPr lang="en-US" dirty="0"/>
              <a:t> are organisms with eukaryotic cell.</a:t>
            </a:r>
          </a:p>
          <a:p>
            <a:pPr algn="l">
              <a:buNone/>
            </a:pPr>
            <a:endParaRPr lang="ar-IQ" dirty="0"/>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ar-IQ" dirty="0"/>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10000"/>
          </a:bodyPr>
          <a:lstStyle/>
          <a:p>
            <a:pPr algn="l">
              <a:buNone/>
            </a:pPr>
            <a:r>
              <a:rPr lang="en-US" b="1" dirty="0"/>
              <a:t>Applied microbiology</a:t>
            </a:r>
          </a:p>
          <a:p>
            <a:pPr lvl="0" algn="l" rtl="0">
              <a:buNone/>
            </a:pPr>
            <a:r>
              <a:rPr lang="en-US" u="sng" dirty="0">
                <a:hlinkClick r:id="rId2" tooltip="Medical microbiology"/>
              </a:rPr>
              <a:t>Medical microbiology</a:t>
            </a:r>
            <a:r>
              <a:rPr lang="en-US" dirty="0"/>
              <a:t>: The study of the pathogenic microbes and the role of microbes in human and animal illness. Includes the study of microbial pathogenesis and epidemiology and is related to the study of disease pathology and immunology. </a:t>
            </a:r>
          </a:p>
          <a:p>
            <a:pPr lvl="0" algn="l" rtl="0">
              <a:buNone/>
            </a:pPr>
            <a:r>
              <a:rPr lang="en-US" u="sng" dirty="0">
                <a:hlinkClick r:id="rId3" tooltip="Pharmaceutical microbiology"/>
              </a:rPr>
              <a:t>Pharmaceutical microbiology</a:t>
            </a:r>
            <a:r>
              <a:rPr lang="en-US" dirty="0"/>
              <a:t>: The study of microorganisms that are related to the production of antibiotics, enzymes, vitamins, vaccines, and other pharmaceutical products and that cause pharmaceutical contamination and spoil.</a:t>
            </a:r>
          </a:p>
          <a:p>
            <a:pPr lvl="0" algn="l" rtl="0">
              <a:buNone/>
            </a:pPr>
            <a:r>
              <a:rPr lang="en-US" u="sng" dirty="0">
                <a:hlinkClick r:id="rId4" tooltip="Industrial microbiology"/>
              </a:rPr>
              <a:t>Industrial microbiology</a:t>
            </a:r>
            <a:r>
              <a:rPr lang="en-US" dirty="0"/>
              <a:t>: The exploitation of microbes for use in industrial processes. Examples include industrial fermentation and  wastewater treatment. Closely linked to the biotechnology industry..</a:t>
            </a:r>
          </a:p>
          <a:p>
            <a:pPr lvl="0" algn="l" rtl="0">
              <a:buNone/>
            </a:pPr>
            <a:r>
              <a:rPr lang="en-US" u="sng" dirty="0">
                <a:hlinkClick r:id="rId5" tooltip="Microbial biotechnology (page does not exist)"/>
              </a:rPr>
              <a:t>Microbial biotechnology</a:t>
            </a:r>
            <a:r>
              <a:rPr lang="en-US" dirty="0"/>
              <a:t>: The manipulation of microorganisms at the genetic and molecular level to generate useful products.</a:t>
            </a:r>
          </a:p>
          <a:p>
            <a:pPr algn="l">
              <a:buNone/>
            </a:pPr>
            <a:endParaRPr lang="ar-IQ" dirty="0"/>
          </a:p>
        </p:txBody>
      </p:sp>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sz="2800" b="1" dirty="0"/>
              <a:t>Structure and Functions of a Eukaryotic Cell</a:t>
            </a:r>
            <a:r>
              <a:rPr lang="en-US" sz="2800" dirty="0"/>
              <a:t/>
            </a:r>
            <a:br>
              <a:rPr lang="en-US" sz="2800" dirty="0"/>
            </a:br>
            <a:endParaRPr lang="ar-IQ" sz="2800" dirty="0"/>
          </a:p>
        </p:txBody>
      </p:sp>
      <p:sp>
        <p:nvSpPr>
          <p:cNvPr id="3" name="Content Placeholder 2"/>
          <p:cNvSpPr>
            <a:spLocks noGrp="1"/>
          </p:cNvSpPr>
          <p:nvPr>
            <p:ph idx="1"/>
          </p:nvPr>
        </p:nvSpPr>
        <p:spPr>
          <a:xfrm>
            <a:off x="0" y="381000"/>
            <a:ext cx="9144000" cy="6477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20000"/>
          </a:bodyPr>
          <a:lstStyle/>
          <a:p>
            <a:pPr algn="l" rtl="0">
              <a:buNone/>
            </a:pPr>
            <a:r>
              <a:rPr lang="en-US" b="1" i="1" dirty="0"/>
              <a:t>Plasma membrane:</a:t>
            </a:r>
            <a:r>
              <a:rPr lang="en-US" dirty="0"/>
              <a:t> They are semi permeable membrane that acts as a boundary of a cell, which protects and separates the cell from the external environment.</a:t>
            </a:r>
          </a:p>
          <a:p>
            <a:pPr algn="l" rtl="0">
              <a:buNone/>
            </a:pPr>
            <a:r>
              <a:rPr lang="en-US" b="1" i="1" dirty="0"/>
              <a:t>Nucleus:</a:t>
            </a:r>
            <a:r>
              <a:rPr lang="en-US" dirty="0"/>
              <a:t> It is surrounded by </a:t>
            </a:r>
            <a:r>
              <a:rPr lang="en-US" dirty="0" smtClean="0"/>
              <a:t>nuclear </a:t>
            </a:r>
            <a:r>
              <a:rPr lang="en-US" dirty="0"/>
              <a:t>envelope.  </a:t>
            </a:r>
          </a:p>
          <a:p>
            <a:pPr algn="l" rtl="0">
              <a:buNone/>
            </a:pPr>
            <a:r>
              <a:rPr lang="en-US" dirty="0"/>
              <a:t>They are the </a:t>
            </a:r>
            <a:r>
              <a:rPr lang="en-US" dirty="0" smtClean="0"/>
              <a:t>store house </a:t>
            </a:r>
            <a:r>
              <a:rPr lang="en-US" dirty="0"/>
              <a:t>for the cell genetic materials in the form of DNA and store all the necessary information, which are required for a cell to control all types of activities. </a:t>
            </a:r>
          </a:p>
          <a:p>
            <a:pPr algn="l" rtl="0">
              <a:buNone/>
            </a:pPr>
            <a:r>
              <a:rPr lang="en-US" dirty="0"/>
              <a:t> </a:t>
            </a:r>
          </a:p>
          <a:p>
            <a:pPr algn="l" rtl="0">
              <a:buNone/>
            </a:pPr>
            <a:r>
              <a:rPr lang="en-US" b="1" i="1" dirty="0"/>
              <a:t>Nuclear membrane:</a:t>
            </a:r>
            <a:r>
              <a:rPr lang="en-US" dirty="0"/>
              <a:t> It is the double membrane layer that surrounds the nucleus and it plays a role of entry and exits of materials within the nucleus.</a:t>
            </a:r>
          </a:p>
          <a:p>
            <a:pPr algn="l" rtl="0">
              <a:buNone/>
            </a:pPr>
            <a:r>
              <a:rPr lang="en-US" b="1" i="1" dirty="0"/>
              <a:t>Nucleolus:</a:t>
            </a:r>
            <a:r>
              <a:rPr lang="en-US" dirty="0"/>
              <a:t> It is the non membrane bound organelles, which is present within the nucleus and is mainly involved in controlling all types of cellular activities including cellular reproduction.</a:t>
            </a:r>
          </a:p>
          <a:p>
            <a:pPr rtl="0"/>
            <a:r>
              <a:rPr lang="en-US" dirty="0"/>
              <a:t> </a:t>
            </a:r>
          </a:p>
          <a:p>
            <a:endParaRPr lang="ar-IQ" dirty="0"/>
          </a:p>
        </p:txBody>
      </p:sp>
    </p:spTree>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20000"/>
          </a:bodyPr>
          <a:lstStyle/>
          <a:p>
            <a:pPr algn="l" rtl="0">
              <a:buNone/>
            </a:pPr>
            <a:r>
              <a:rPr lang="en-US" b="1" i="1" dirty="0"/>
              <a:t>Mitochondria:</a:t>
            </a:r>
            <a:r>
              <a:rPr lang="en-US" dirty="0"/>
              <a:t> They are the double smooth membrane, which are present in all eukaryotic cells. They are the powerhouse of the cell. It plays a vital role in the synthesis of ATP and converts glucose to ATP.</a:t>
            </a:r>
          </a:p>
          <a:p>
            <a:pPr algn="l" rtl="0">
              <a:buNone/>
            </a:pPr>
            <a:r>
              <a:rPr lang="en-US" b="1" i="1" dirty="0"/>
              <a:t>Endoplasmic reticulum:</a:t>
            </a:r>
            <a:r>
              <a:rPr lang="en-US" dirty="0"/>
              <a:t> They are the double membrane organelle, which divides the cell into compartments. It is connected to the nuclear membrane of the cell. It plays a vital role in protein synthesis, biosynthesis of lipids and steroids, stores and regulates calcium and metabolism of carbohydrates.  Endoplasmic reticulum is of two </a:t>
            </a:r>
            <a:r>
              <a:rPr lang="en-US" dirty="0" smtClean="0"/>
              <a:t>types“ </a:t>
            </a:r>
            <a:r>
              <a:rPr lang="en-US" dirty="0"/>
              <a:t>rough and smooth Endoplasmic reticulum.</a:t>
            </a:r>
          </a:p>
          <a:p>
            <a:pPr algn="l" rtl="0">
              <a:buNone/>
            </a:pPr>
            <a:r>
              <a:rPr lang="en-US" dirty="0"/>
              <a:t> </a:t>
            </a:r>
          </a:p>
          <a:p>
            <a:pPr algn="l" rtl="0">
              <a:buNone/>
            </a:pPr>
            <a:r>
              <a:rPr lang="en-US" b="1" i="1" dirty="0"/>
              <a:t>Ribosome:</a:t>
            </a:r>
            <a:r>
              <a:rPr lang="en-US" dirty="0"/>
              <a:t> It is present in the cytoplasm. They are the site for </a:t>
            </a:r>
            <a:r>
              <a:rPr lang="en-US" dirty="0" smtClean="0"/>
              <a:t>cell protein </a:t>
            </a:r>
            <a:r>
              <a:rPr lang="en-US" dirty="0"/>
              <a:t>synthesis, which are composed of ribosomal RNA and proteins.</a:t>
            </a:r>
          </a:p>
          <a:p>
            <a:pPr algn="l" rtl="0">
              <a:buNone/>
            </a:pPr>
            <a:r>
              <a:rPr lang="en-US" dirty="0"/>
              <a:t> </a:t>
            </a:r>
          </a:p>
          <a:p>
            <a:pPr algn="l">
              <a:buNone/>
            </a:pPr>
            <a:endParaRPr lang="ar-IQ" dirty="0"/>
          </a:p>
        </p:txBody>
      </p:sp>
    </p:spTree>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70000" lnSpcReduction="20000"/>
          </a:bodyPr>
          <a:lstStyle/>
          <a:p>
            <a:pPr algn="l" rtl="0">
              <a:buNone/>
            </a:pPr>
            <a:r>
              <a:rPr lang="en-US" sz="3600" b="1" i="1" dirty="0" smtClean="0"/>
              <a:t>Golgi Bodies:</a:t>
            </a:r>
            <a:r>
              <a:rPr lang="en-US" sz="3600" dirty="0" smtClean="0"/>
              <a:t> It is the flattened membrane, which are mainly used to store the substances made by the cell. This membrane also helps in preserving, transporting materials within the cell. </a:t>
            </a:r>
          </a:p>
          <a:p>
            <a:pPr algn="l" rtl="0">
              <a:buNone/>
            </a:pPr>
            <a:r>
              <a:rPr lang="en-US" sz="3600" dirty="0" smtClean="0"/>
              <a:t> </a:t>
            </a:r>
          </a:p>
          <a:p>
            <a:pPr algn="l" rtl="0">
              <a:buNone/>
            </a:pPr>
            <a:r>
              <a:rPr lang="en-US" sz="3600" b="1" i="1" dirty="0" err="1" smtClean="0"/>
              <a:t>Lysosomes</a:t>
            </a:r>
            <a:r>
              <a:rPr lang="en-US" sz="3600" b="1" i="1" dirty="0" smtClean="0"/>
              <a:t>:</a:t>
            </a:r>
            <a:r>
              <a:rPr lang="en-US" sz="3600" dirty="0" smtClean="0"/>
              <a:t> They are the membrane bound organelles, which contains digestive enzymes to break down macromolecules. Lysosome plays a vital role in protecting cell by engulfing or destroying foreign bodies entering the cell.</a:t>
            </a:r>
          </a:p>
          <a:p>
            <a:pPr algn="l" rtl="0">
              <a:buNone/>
            </a:pPr>
            <a:r>
              <a:rPr lang="en-US" sz="3600" dirty="0" smtClean="0"/>
              <a:t> </a:t>
            </a:r>
          </a:p>
          <a:p>
            <a:pPr algn="l" rtl="0">
              <a:buNone/>
            </a:pPr>
            <a:r>
              <a:rPr lang="en-US" sz="3600" b="1" i="1" dirty="0" smtClean="0"/>
              <a:t>Cytoplasm:</a:t>
            </a:r>
            <a:r>
              <a:rPr lang="en-US" sz="3600" dirty="0" smtClean="0"/>
              <a:t> They are the jelly types of organelles, which are present in the inner region of a cell. It plays a vital role in keeping a cell in a stable and keeps the cell organelles separate from each other.</a:t>
            </a:r>
          </a:p>
          <a:p>
            <a:pPr algn="l" rtl="0">
              <a:buNone/>
            </a:pPr>
            <a:r>
              <a:rPr lang="en-US" sz="3600" dirty="0" smtClean="0"/>
              <a:t> </a:t>
            </a:r>
          </a:p>
          <a:p>
            <a:pPr algn="l" rtl="0">
              <a:buNone/>
            </a:pPr>
            <a:r>
              <a:rPr lang="en-US" sz="3600" b="1" i="1" dirty="0" smtClean="0"/>
              <a:t>Chromosomes:</a:t>
            </a:r>
            <a:r>
              <a:rPr lang="en-US" sz="3600" dirty="0" smtClean="0"/>
              <a:t> The rod shaped structures, which are composed of proteins and DNA. Chromosomes also play a vital role in determining a sex of an individual. All human cells contain 46 numbers of chromosomes.</a:t>
            </a:r>
          </a:p>
          <a:p>
            <a:endParaRPr lang="ar-IQ" dirty="0"/>
          </a:p>
        </p:txBody>
      </p:sp>
    </p:spTree>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77500" lnSpcReduction="20000"/>
          </a:bodyPr>
          <a:lstStyle/>
          <a:p>
            <a:pPr algn="l" rtl="0">
              <a:buNone/>
            </a:pPr>
            <a:r>
              <a:rPr lang="en-US" sz="4000" b="1" dirty="0"/>
              <a:t>The Morphological study of bacteria</a:t>
            </a:r>
            <a:endParaRPr lang="en-US" sz="4000" dirty="0"/>
          </a:p>
          <a:p>
            <a:pPr algn="l" rtl="0">
              <a:buNone/>
            </a:pPr>
            <a:r>
              <a:rPr lang="en-US" sz="4000" dirty="0"/>
              <a:t>Microscopical examination is usually the first step taken in the identification of unknown bacterium. The bacterium may be allocated to one or other of the major groups when its (morphology) and (staining reactions) have been observed.</a:t>
            </a:r>
          </a:p>
          <a:p>
            <a:pPr algn="l" rtl="0">
              <a:buNone/>
            </a:pPr>
            <a:r>
              <a:rPr lang="en-US" sz="4000" dirty="0"/>
              <a:t>The morphological features of importance are the size, shape and grouping of the cell and their possession of any distinctive structure such as endospore, flagella, capsules and intracellular granules. </a:t>
            </a:r>
          </a:p>
          <a:p>
            <a:pPr algn="l" rtl="0">
              <a:buNone/>
            </a:pPr>
            <a:r>
              <a:rPr lang="en-US" sz="4000" dirty="0"/>
              <a:t>Staining reaction are observed after treatment by special procedures such as the Gram and Ziehl-Neelsen stains, The different kinds of bacteria being shown in separate colours due to their different permeability to certain decolorizing agents. </a:t>
            </a:r>
          </a:p>
          <a:p>
            <a:endParaRPr lang="ar-IQ" dirty="0"/>
          </a:p>
        </p:txBody>
      </p:sp>
    </p:spTree>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381000"/>
          </a:xfrm>
        </p:spPr>
        <p:txBody>
          <a:bodyPr>
            <a:normAutofit fontScale="90000"/>
          </a:bodyPr>
          <a:lstStyle/>
          <a:p>
            <a:r>
              <a:rPr lang="en-US" sz="3600" b="1" dirty="0"/>
              <a:t>The bacterial cell</a:t>
            </a:r>
            <a:r>
              <a:rPr lang="en-US" dirty="0"/>
              <a:t/>
            </a:r>
            <a:br>
              <a:rPr lang="en-US" dirty="0"/>
            </a:br>
            <a:endParaRPr lang="ar-IQ" dirty="0"/>
          </a:p>
        </p:txBody>
      </p:sp>
      <p:sp>
        <p:nvSpPr>
          <p:cNvPr id="3" name="Content Placeholder 2"/>
          <p:cNvSpPr>
            <a:spLocks noGrp="1"/>
          </p:cNvSpPr>
          <p:nvPr>
            <p:ph idx="1"/>
          </p:nvPr>
        </p:nvSpPr>
        <p:spPr>
          <a:xfrm>
            <a:off x="0" y="457200"/>
            <a:ext cx="9144000" cy="64008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lnSpcReduction="10000"/>
          </a:bodyPr>
          <a:lstStyle/>
          <a:p>
            <a:pPr algn="l" rtl="0">
              <a:buNone/>
            </a:pPr>
            <a:r>
              <a:rPr lang="en-US" dirty="0"/>
              <a:t> Bacteria differ in their shapes and sizes depending mainly on their environment. They might be coccoid, filamentous, bacilli, vibriod, …. etc.</a:t>
            </a:r>
          </a:p>
          <a:p>
            <a:pPr algn="l" rtl="0">
              <a:buNone/>
            </a:pPr>
            <a:r>
              <a:rPr lang="en-US" dirty="0"/>
              <a:t>such shapes were observed in stained and unstained films under the light microscope- earlier and later electron and phase-contrast microscopes which aided also in a more understanding of the bacterial and other organisms structures.</a:t>
            </a:r>
          </a:p>
          <a:p>
            <a:pPr algn="l" rtl="0">
              <a:buNone/>
            </a:pPr>
            <a:r>
              <a:rPr lang="en-US" dirty="0"/>
              <a:t>The size of bacteria are measured as follows:</a:t>
            </a:r>
          </a:p>
          <a:p>
            <a:pPr algn="l" rtl="0">
              <a:buNone/>
            </a:pPr>
            <a:r>
              <a:rPr lang="en-US" dirty="0"/>
              <a:t>1 micrometer (µm) =1micron(µ) = 1/1000 mm</a:t>
            </a:r>
          </a:p>
          <a:p>
            <a:pPr algn="l" rtl="0">
              <a:buNone/>
            </a:pPr>
            <a:r>
              <a:rPr lang="en-US" dirty="0"/>
              <a:t>1 nanometer (nm) = 1 mill micron (mµ) = 1/1000 micrometer (micron)</a:t>
            </a:r>
          </a:p>
          <a:p>
            <a:pPr algn="l" rtl="0">
              <a:buNone/>
            </a:pPr>
            <a:r>
              <a:rPr lang="en-US" dirty="0"/>
              <a:t>Morphologically bacteria are divided into :</a:t>
            </a:r>
            <a:endParaRPr lang="ar-IQ" dirty="0"/>
          </a:p>
        </p:txBody>
      </p:sp>
    </p:spTree>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10000"/>
          </a:bodyPr>
          <a:lstStyle/>
          <a:p>
            <a:pPr algn="l" rtl="0">
              <a:buNone/>
            </a:pPr>
            <a:r>
              <a:rPr lang="en-US" dirty="0"/>
              <a:t>1- Bacilli: rod-shape or cylindrical, straight (2-10) µm long and (1-2) µm wide. like :</a:t>
            </a:r>
          </a:p>
          <a:p>
            <a:pPr algn="l" rtl="0">
              <a:buNone/>
            </a:pPr>
            <a:r>
              <a:rPr lang="en-US" i="1" dirty="0"/>
              <a:t>Clostridium , bacillus, </a:t>
            </a:r>
            <a:r>
              <a:rPr lang="en-US" i="1" dirty="0" err="1"/>
              <a:t>Brucella</a:t>
            </a:r>
            <a:r>
              <a:rPr lang="en-US" i="1" dirty="0"/>
              <a:t> , Escherichia coli</a:t>
            </a:r>
            <a:r>
              <a:rPr lang="en-US" dirty="0"/>
              <a:t>, etc….</a:t>
            </a:r>
          </a:p>
          <a:p>
            <a:pPr algn="l" rtl="0">
              <a:buNone/>
            </a:pPr>
            <a:r>
              <a:rPr lang="en-US" dirty="0"/>
              <a:t>There are fewer grouping :</a:t>
            </a:r>
          </a:p>
          <a:p>
            <a:pPr algn="l" rtl="0">
              <a:buNone/>
            </a:pPr>
            <a:r>
              <a:rPr lang="en-US" dirty="0" err="1"/>
              <a:t>Diplobacilli</a:t>
            </a:r>
            <a:r>
              <a:rPr lang="en-US" dirty="0"/>
              <a:t>: appear in pairs after division </a:t>
            </a:r>
          </a:p>
          <a:p>
            <a:pPr algn="l" rtl="0">
              <a:buNone/>
            </a:pPr>
            <a:r>
              <a:rPr lang="en-US" dirty="0" err="1"/>
              <a:t>Streptobacilli</a:t>
            </a:r>
            <a:r>
              <a:rPr lang="en-US" dirty="0"/>
              <a:t>: occur in chains.</a:t>
            </a:r>
          </a:p>
          <a:p>
            <a:pPr algn="l" rtl="0">
              <a:buNone/>
            </a:pPr>
            <a:r>
              <a:rPr lang="en-US" dirty="0"/>
              <a:t>Bacilli may show </a:t>
            </a:r>
            <a:r>
              <a:rPr lang="en-US" dirty="0" err="1"/>
              <a:t>coccobacilli</a:t>
            </a:r>
            <a:r>
              <a:rPr lang="en-US" dirty="0"/>
              <a:t> (</a:t>
            </a:r>
            <a:r>
              <a:rPr lang="en-US" dirty="0" err="1"/>
              <a:t>pleomorphic</a:t>
            </a:r>
            <a:r>
              <a:rPr lang="en-US" dirty="0"/>
              <a:t> shaped), </a:t>
            </a:r>
            <a:r>
              <a:rPr lang="en-US" i="1" dirty="0" err="1"/>
              <a:t>Listeria</a:t>
            </a:r>
            <a:endParaRPr lang="en-US" dirty="0"/>
          </a:p>
          <a:p>
            <a:pPr algn="l" rtl="0">
              <a:buNone/>
            </a:pPr>
            <a:r>
              <a:rPr lang="en-US" dirty="0" err="1"/>
              <a:t>Cocci</a:t>
            </a:r>
            <a:r>
              <a:rPr lang="en-US" dirty="0"/>
              <a:t>…… </a:t>
            </a:r>
            <a:r>
              <a:rPr lang="en-US" dirty="0" err="1"/>
              <a:t>coccus</a:t>
            </a:r>
            <a:r>
              <a:rPr lang="en-US" dirty="0"/>
              <a:t> </a:t>
            </a:r>
          </a:p>
          <a:p>
            <a:pPr algn="l" rtl="0">
              <a:buNone/>
            </a:pPr>
            <a:r>
              <a:rPr lang="en-US" dirty="0"/>
              <a:t>circular or spherical or </a:t>
            </a:r>
            <a:r>
              <a:rPr lang="en-US" dirty="0" err="1"/>
              <a:t>lanceolate</a:t>
            </a:r>
            <a:r>
              <a:rPr lang="en-US" dirty="0"/>
              <a:t>……shaped, about (1) µm in diameter.</a:t>
            </a:r>
          </a:p>
          <a:p>
            <a:pPr algn="l" rtl="0">
              <a:buNone/>
            </a:pPr>
            <a:r>
              <a:rPr lang="en-US" dirty="0"/>
              <a:t>occur either as:</a:t>
            </a:r>
          </a:p>
          <a:p>
            <a:pPr algn="l" rtl="0">
              <a:buNone/>
            </a:pPr>
            <a:r>
              <a:rPr lang="en-US" dirty="0"/>
              <a:t>Clusters…….. Staphylococci   or</a:t>
            </a:r>
          </a:p>
          <a:p>
            <a:pPr algn="l" rtl="0">
              <a:buNone/>
            </a:pPr>
            <a:r>
              <a:rPr lang="en-US" dirty="0"/>
              <a:t>Chain………..Streptococci</a:t>
            </a:r>
          </a:p>
          <a:p>
            <a:pPr algn="l" rtl="0">
              <a:buNone/>
            </a:pPr>
            <a:r>
              <a:rPr lang="en-US" dirty="0" err="1"/>
              <a:t>Diplococci</a:t>
            </a:r>
            <a:r>
              <a:rPr lang="en-US" dirty="0"/>
              <a:t>…… </a:t>
            </a:r>
            <a:r>
              <a:rPr lang="en-US" i="1" dirty="0" err="1"/>
              <a:t>S.pneumoniae</a:t>
            </a:r>
            <a:endParaRPr lang="en-US" dirty="0"/>
          </a:p>
          <a:p>
            <a:pPr algn="l">
              <a:buNone/>
            </a:pPr>
            <a:r>
              <a:rPr lang="ar-IQ" dirty="0" smtClean="0"/>
              <a:t>(</a:t>
            </a:r>
            <a:r>
              <a:rPr lang="en-US" dirty="0" smtClean="0"/>
              <a:t>Cubical groups </a:t>
            </a:r>
            <a:r>
              <a:rPr lang="en-US" dirty="0"/>
              <a:t>(</a:t>
            </a:r>
            <a:r>
              <a:rPr lang="en-US" dirty="0" err="1"/>
              <a:t>sarcinae</a:t>
            </a:r>
            <a:endParaRPr lang="ar-IQ" dirty="0"/>
          </a:p>
        </p:txBody>
      </p:sp>
    </p:spTree>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images (8).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spd="slow">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l" rtl="0">
              <a:buNone/>
            </a:pPr>
            <a:r>
              <a:rPr lang="en-US" dirty="0"/>
              <a:t>3- </a:t>
            </a:r>
            <a:r>
              <a:rPr lang="en-US" dirty="0" err="1"/>
              <a:t>Vibrio</a:t>
            </a:r>
            <a:r>
              <a:rPr lang="en-US" dirty="0"/>
              <a:t> :  Curved or comma shaped like:</a:t>
            </a:r>
          </a:p>
          <a:p>
            <a:pPr algn="l" rtl="0">
              <a:buNone/>
            </a:pPr>
            <a:r>
              <a:rPr lang="en-US" i="1" dirty="0" err="1"/>
              <a:t>Vibrio</a:t>
            </a:r>
            <a:r>
              <a:rPr lang="en-US" i="1" dirty="0"/>
              <a:t>,  Campylobacter</a:t>
            </a:r>
            <a:r>
              <a:rPr lang="en-US" dirty="0"/>
              <a:t> …. etc  </a:t>
            </a:r>
          </a:p>
          <a:p>
            <a:pPr algn="l" rtl="0">
              <a:buNone/>
            </a:pPr>
            <a:r>
              <a:rPr lang="en-US" dirty="0"/>
              <a:t>4- </a:t>
            </a:r>
            <a:r>
              <a:rPr lang="en-US" dirty="0" err="1"/>
              <a:t>Spirilla</a:t>
            </a:r>
            <a:r>
              <a:rPr lang="en-US" dirty="0"/>
              <a:t> : spiral shaped …..</a:t>
            </a:r>
            <a:r>
              <a:rPr lang="en-US" i="1" dirty="0" err="1"/>
              <a:t>Spirilla</a:t>
            </a:r>
            <a:r>
              <a:rPr lang="en-US" dirty="0"/>
              <a:t> move by flagella. </a:t>
            </a:r>
          </a:p>
          <a:p>
            <a:pPr algn="l" rtl="0">
              <a:buNone/>
            </a:pPr>
            <a:r>
              <a:rPr lang="en-US" dirty="0"/>
              <a:t>5- </a:t>
            </a:r>
            <a:r>
              <a:rPr lang="en-US" dirty="0" err="1"/>
              <a:t>Spirochaetes</a:t>
            </a:r>
            <a:r>
              <a:rPr lang="en-US" dirty="0"/>
              <a:t>……. spiral shaped , filamentous actively motile </a:t>
            </a:r>
          </a:p>
          <a:p>
            <a:pPr algn="l" rtl="0">
              <a:buNone/>
            </a:pPr>
            <a:r>
              <a:rPr lang="en-US" i="1" dirty="0" err="1"/>
              <a:t>liptospira</a:t>
            </a:r>
            <a:r>
              <a:rPr lang="en-US" dirty="0"/>
              <a:t>, move by means of an axial filament.</a:t>
            </a:r>
          </a:p>
          <a:p>
            <a:pPr algn="l" rtl="0">
              <a:buNone/>
            </a:pPr>
            <a:r>
              <a:rPr lang="en-US" dirty="0"/>
              <a:t>6- mycelia ……. Branching and some times branching filaments </a:t>
            </a:r>
          </a:p>
          <a:p>
            <a:pPr algn="l" rtl="0">
              <a:buNone/>
            </a:pPr>
            <a:r>
              <a:rPr lang="en-US" i="1" dirty="0" err="1"/>
              <a:t>Actinomyces</a:t>
            </a:r>
            <a:r>
              <a:rPr lang="en-US" i="1" dirty="0"/>
              <a:t> , </a:t>
            </a:r>
            <a:r>
              <a:rPr lang="en-US" i="1" dirty="0" err="1"/>
              <a:t>Nocardia</a:t>
            </a:r>
            <a:endParaRPr lang="en-US" dirty="0"/>
          </a:p>
          <a:p>
            <a:pPr algn="l" rtl="0">
              <a:buNone/>
            </a:pPr>
            <a:r>
              <a:rPr lang="en-US" dirty="0"/>
              <a:t>There are also star- shaped cells  </a:t>
            </a:r>
          </a:p>
          <a:p>
            <a:pPr algn="l" rtl="0">
              <a:buNone/>
            </a:pPr>
            <a:r>
              <a:rPr lang="en-US" dirty="0"/>
              <a:t>  Square cell  </a:t>
            </a:r>
          </a:p>
          <a:p>
            <a:endParaRPr lang="ar-IQ" dirty="0"/>
          </a:p>
        </p:txBody>
      </p:sp>
    </p:spTree>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cocci.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ar-IQ" dirty="0"/>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Autofit/>
          </a:bodyPr>
          <a:lstStyle/>
          <a:p>
            <a:pPr lvl="0" algn="l" rtl="0">
              <a:buNone/>
            </a:pPr>
            <a:r>
              <a:rPr lang="en-US" sz="2800" u="sng" dirty="0">
                <a:hlinkClick r:id="rId2" tooltip="Food microbiology"/>
              </a:rPr>
              <a:t>Food microbiology</a:t>
            </a:r>
            <a:r>
              <a:rPr lang="en-US" sz="2800" dirty="0"/>
              <a:t>: The study of microorganisms causing food spoilage and food borne illness. Using microorganisms to produce foods, for example by fermentation.</a:t>
            </a:r>
          </a:p>
          <a:p>
            <a:pPr lvl="0" algn="l" rtl="0">
              <a:buNone/>
            </a:pPr>
            <a:r>
              <a:rPr lang="en-US" sz="2800" u="sng" dirty="0">
                <a:hlinkClick r:id="rId3" tooltip="Agricultural microbiology"/>
              </a:rPr>
              <a:t>Agricultural microbiology</a:t>
            </a:r>
            <a:r>
              <a:rPr lang="en-US" sz="2800" dirty="0"/>
              <a:t>: The study of agriculturally relevant microorganisms. This field can be further classified into the following:</a:t>
            </a:r>
          </a:p>
          <a:p>
            <a:pPr lvl="1" algn="l" rtl="0">
              <a:buNone/>
            </a:pPr>
            <a:r>
              <a:rPr lang="en-US" u="sng" dirty="0" smtClean="0">
                <a:hlinkClick r:id="rId4" tooltip="Soil microbiology"/>
              </a:rPr>
              <a:t>Soil </a:t>
            </a:r>
            <a:r>
              <a:rPr lang="en-US" u="sng" dirty="0">
                <a:hlinkClick r:id="rId4" tooltip="Soil microbiology"/>
              </a:rPr>
              <a:t>microbiology</a:t>
            </a:r>
            <a:r>
              <a:rPr lang="en-US" dirty="0"/>
              <a:t>: The study of those microorganisms that are found in soil.</a:t>
            </a:r>
          </a:p>
          <a:p>
            <a:pPr lvl="0" algn="l" rtl="0">
              <a:buNone/>
            </a:pPr>
            <a:r>
              <a:rPr lang="en-US" sz="2800" u="sng" dirty="0">
                <a:hlinkClick r:id="rId5" tooltip="Veterinary microbiology (page does not exist)"/>
              </a:rPr>
              <a:t>Veterinary microbiology</a:t>
            </a:r>
            <a:r>
              <a:rPr lang="en-US" sz="2800" dirty="0"/>
              <a:t>: The study of the role of microbes in veterinary medicine or animal taxonomy.</a:t>
            </a:r>
          </a:p>
          <a:p>
            <a:pPr lvl="0" algn="l" rtl="0">
              <a:buNone/>
            </a:pPr>
            <a:r>
              <a:rPr lang="en-US" sz="2800" u="sng" dirty="0">
                <a:hlinkClick r:id="rId6" tooltip="Environmental microbiology"/>
              </a:rPr>
              <a:t>Environmental microbiology</a:t>
            </a:r>
            <a:r>
              <a:rPr lang="en-US" sz="2800" dirty="0"/>
              <a:t>: The study of the function and diversity of microbes in their natural environments. </a:t>
            </a:r>
          </a:p>
          <a:p>
            <a:pPr algn="l">
              <a:buNone/>
            </a:pPr>
            <a:endParaRPr lang="ar-IQ" sz="2800" dirty="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ar-IQ" dirty="0"/>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10000"/>
          </a:bodyPr>
          <a:lstStyle/>
          <a:p>
            <a:pPr lvl="0" algn="l" rtl="0">
              <a:buNone/>
            </a:pPr>
            <a:r>
              <a:rPr lang="en-US" b="1" dirty="0"/>
              <a:t>Benefits</a:t>
            </a:r>
            <a:endParaRPr lang="en-US" dirty="0"/>
          </a:p>
          <a:p>
            <a:pPr algn="l" rtl="0">
              <a:buNone/>
            </a:pPr>
            <a:r>
              <a:rPr lang="en-US" dirty="0"/>
              <a:t>      Many microbes are responsible for numerous beneficial processes such as </a:t>
            </a:r>
            <a:r>
              <a:rPr lang="en-US" dirty="0">
                <a:hlinkClick r:id="rId2" tooltip="Industrial fermentation"/>
              </a:rPr>
              <a:t>industrial fermentation</a:t>
            </a:r>
            <a:r>
              <a:rPr lang="en-US" dirty="0"/>
              <a:t> (e.g. the production of </a:t>
            </a:r>
            <a:r>
              <a:rPr lang="en-US" dirty="0">
                <a:hlinkClick r:id="rId3" tooltip="Alcohol"/>
              </a:rPr>
              <a:t>alcohol</a:t>
            </a:r>
            <a:r>
              <a:rPr lang="en-US" dirty="0"/>
              <a:t>,  </a:t>
            </a:r>
            <a:r>
              <a:rPr lang="en-US" dirty="0">
                <a:hlinkClick r:id="rId4" tooltip="Vinegar"/>
              </a:rPr>
              <a:t>vinegar</a:t>
            </a:r>
            <a:r>
              <a:rPr lang="en-US" dirty="0"/>
              <a:t>  and </a:t>
            </a:r>
            <a:r>
              <a:rPr lang="en-US" dirty="0">
                <a:hlinkClick r:id="rId5" tooltip="Dairy products"/>
              </a:rPr>
              <a:t>dairy products</a:t>
            </a:r>
            <a:r>
              <a:rPr lang="en-US" dirty="0"/>
              <a:t>), </a:t>
            </a:r>
            <a:r>
              <a:rPr lang="en-US" dirty="0">
                <a:hlinkClick r:id="rId6" tooltip="Antibiotic"/>
              </a:rPr>
              <a:t>antibiotic</a:t>
            </a:r>
            <a:r>
              <a:rPr lang="en-US" dirty="0"/>
              <a:t> production . Scientists have also exploited their knowledge of microbes to produce biotechnologically important  </a:t>
            </a:r>
            <a:r>
              <a:rPr lang="en-US" dirty="0">
                <a:hlinkClick r:id="rId7" tooltip="Enzyme"/>
              </a:rPr>
              <a:t>enzymes</a:t>
            </a:r>
            <a:r>
              <a:rPr lang="en-US" dirty="0"/>
              <a:t> such as </a:t>
            </a:r>
            <a:r>
              <a:rPr lang="en-US" dirty="0" err="1">
                <a:hlinkClick r:id="rId8" tooltip="Taq polymerase"/>
              </a:rPr>
              <a:t>Taq</a:t>
            </a:r>
            <a:r>
              <a:rPr lang="en-US" dirty="0">
                <a:hlinkClick r:id="rId8" tooltip="Taq polymerase"/>
              </a:rPr>
              <a:t> polymerase</a:t>
            </a:r>
            <a:r>
              <a:rPr lang="en-US" dirty="0"/>
              <a:t>, </a:t>
            </a:r>
            <a:r>
              <a:rPr lang="en-US" dirty="0">
                <a:hlinkClick r:id="rId9" tooltip="Reporter gene"/>
              </a:rPr>
              <a:t>reporter genes</a:t>
            </a:r>
            <a:r>
              <a:rPr lang="en-US" dirty="0"/>
              <a:t> for use in other genetic systems and novel molecular biology techniques such as the </a:t>
            </a:r>
            <a:r>
              <a:rPr lang="en-US" dirty="0">
                <a:hlinkClick r:id="rId10" tooltip="Two-hybrid screening"/>
              </a:rPr>
              <a:t>yeast two-hybrid system</a:t>
            </a:r>
            <a:r>
              <a:rPr lang="en-US" dirty="0"/>
              <a:t>.</a:t>
            </a:r>
          </a:p>
          <a:p>
            <a:pPr algn="l" rtl="0">
              <a:buNone/>
            </a:pPr>
            <a:r>
              <a:rPr lang="en-US" dirty="0"/>
              <a:t>Bacteria can be used for the industrial production of </a:t>
            </a:r>
            <a:r>
              <a:rPr lang="en-US" dirty="0">
                <a:hlinkClick r:id="rId11" tooltip="Amino acid"/>
              </a:rPr>
              <a:t>amino acids</a:t>
            </a:r>
            <a:r>
              <a:rPr lang="en-US" dirty="0"/>
              <a:t>. </a:t>
            </a:r>
            <a:r>
              <a:rPr lang="en-US" i="1" dirty="0" err="1"/>
              <a:t>Corynebacterium</a:t>
            </a:r>
            <a:r>
              <a:rPr lang="en-US" i="1" dirty="0"/>
              <a:t> </a:t>
            </a:r>
            <a:r>
              <a:rPr lang="en-US" i="1" dirty="0" err="1"/>
              <a:t>glutamicum</a:t>
            </a:r>
            <a:r>
              <a:rPr lang="en-US" dirty="0"/>
              <a:t> is one of the most important bacterial species with an annual production of more than two million tons of amino acids, mainly L-glutamate and L-lysine Since some bacteria have the ability to synthesize antibiotics, they are used for medicinal purposes, such as </a:t>
            </a:r>
            <a:r>
              <a:rPr lang="en-US" dirty="0">
                <a:hlinkClick r:id="rId12" tooltip="Streptomyces"/>
              </a:rPr>
              <a:t>Streptomyces</a:t>
            </a:r>
            <a:r>
              <a:rPr lang="en-US" dirty="0"/>
              <a:t> to make </a:t>
            </a:r>
            <a:r>
              <a:rPr lang="en-US" dirty="0">
                <a:hlinkClick r:id="rId13" tooltip="Aminoglycoside antibiotics"/>
              </a:rPr>
              <a:t>aminoglycoside antibiotics</a:t>
            </a:r>
            <a:r>
              <a:rPr lang="en-US" dirty="0"/>
              <a:t>. </a:t>
            </a:r>
          </a:p>
          <a:p>
            <a:endParaRPr lang="ar-IQ" dirty="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ar-IQ" dirty="0"/>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lnSpcReduction="10000"/>
          </a:bodyPr>
          <a:lstStyle/>
          <a:p>
            <a:pPr algn="l" rtl="0">
              <a:buNone/>
            </a:pPr>
            <a:r>
              <a:rPr lang="en-US" dirty="0"/>
              <a:t>Symbiotic microbial communities are known to confer various benefits to their human and animal hosts health including aiding digestion, production of beneficial vitamins and amino acids, and suppression of pathogenic microbes. Some benefit may be conferred by consuming fermented foods, </a:t>
            </a:r>
            <a:r>
              <a:rPr lang="en-US" dirty="0">
                <a:hlinkClick r:id="rId2" tooltip="Probiotics"/>
              </a:rPr>
              <a:t>probiotics</a:t>
            </a:r>
            <a:r>
              <a:rPr lang="en-US" dirty="0"/>
              <a:t> (bacteria potentially beneficial to the digestive system) and/or probiotics (substances consumed to promote the growth of probiotic microorganisms).  </a:t>
            </a:r>
          </a:p>
          <a:p>
            <a:pPr algn="l" rtl="0">
              <a:buNone/>
            </a:pPr>
            <a:r>
              <a:rPr lang="en-US" dirty="0"/>
              <a:t>Research has suggested that microorganisms could be useful in the treatment of </a:t>
            </a:r>
            <a:r>
              <a:rPr lang="en-US" dirty="0">
                <a:hlinkClick r:id="rId3" tooltip="Cancer"/>
              </a:rPr>
              <a:t>cancer</a:t>
            </a:r>
            <a:r>
              <a:rPr lang="en-US" dirty="0"/>
              <a:t>. Various strains of non-pathogenic </a:t>
            </a:r>
            <a:r>
              <a:rPr lang="en-US" dirty="0">
                <a:hlinkClick r:id="rId4" tooltip="Clostridium"/>
              </a:rPr>
              <a:t>clostridia</a:t>
            </a:r>
            <a:r>
              <a:rPr lang="en-US" dirty="0"/>
              <a:t> can infiltrate and replicate within solid tumors. </a:t>
            </a:r>
          </a:p>
          <a:p>
            <a:endParaRPr lang="ar-IQ"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algn="l" rtl="0">
              <a:buNone/>
            </a:pPr>
            <a:r>
              <a:rPr lang="en-US" b="1" dirty="0"/>
              <a:t>History</a:t>
            </a:r>
          </a:p>
          <a:p>
            <a:pPr algn="l" rtl="0">
              <a:buNone/>
            </a:pPr>
            <a:r>
              <a:rPr lang="en-US" b="1" dirty="0"/>
              <a:t>Ancient time</a:t>
            </a:r>
          </a:p>
          <a:p>
            <a:pPr algn="l" rtl="0">
              <a:buNone/>
            </a:pPr>
            <a:r>
              <a:rPr lang="en-US" dirty="0"/>
              <a:t> The </a:t>
            </a:r>
            <a:r>
              <a:rPr lang="en-US" u="sng" dirty="0">
                <a:hlinkClick r:id="rId2" tooltip="Ancient Rome"/>
              </a:rPr>
              <a:t>Roman</a:t>
            </a:r>
            <a:r>
              <a:rPr lang="en-US" dirty="0"/>
              <a:t> </a:t>
            </a:r>
            <a:r>
              <a:rPr lang="en-US" u="sng" dirty="0">
                <a:hlinkClick r:id="rId3" tooltip="Marcus Terentius Varro"/>
              </a:rPr>
              <a:t>Marcus </a:t>
            </a:r>
            <a:r>
              <a:rPr lang="en-US" u="sng" dirty="0" err="1">
                <a:hlinkClick r:id="rId3" tooltip="Marcus Terentius Varro"/>
              </a:rPr>
              <a:t>Terentius</a:t>
            </a:r>
            <a:r>
              <a:rPr lang="en-US" u="sng" dirty="0">
                <a:hlinkClick r:id="rId3" tooltip="Marcus Terentius Varro"/>
              </a:rPr>
              <a:t> Varro</a:t>
            </a:r>
            <a:r>
              <a:rPr lang="en-US" dirty="0"/>
              <a:t> made references to microbes when he warned against locating a homestead in the vicinity of swamps "because there are bred certain minute creatures which cannot be seen by the eyes, which float in the air and enter the body through the mouth and nose and there by cause serious diseases.</a:t>
            </a:r>
          </a:p>
          <a:p>
            <a:pPr algn="l" rtl="0">
              <a:buNone/>
            </a:pPr>
            <a:r>
              <a:rPr lang="en-US" dirty="0"/>
              <a:t> </a:t>
            </a:r>
          </a:p>
          <a:p>
            <a:pPr algn="l" rtl="0">
              <a:buNone/>
            </a:pPr>
            <a:endParaRPr lang="ar-IQ"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b="1" dirty="0"/>
              <a:t>Medieval Islamic world</a:t>
            </a:r>
          </a:p>
          <a:p>
            <a:pPr algn="l" rtl="0">
              <a:buNone/>
            </a:pPr>
            <a:r>
              <a:rPr lang="en-US" dirty="0"/>
              <a:t>Avicenna "</a:t>
            </a:r>
            <a:r>
              <a:rPr lang="en-US" u="sng" dirty="0" err="1">
                <a:hlinkClick r:id="rId2" tooltip="Ibn Sina"/>
              </a:rPr>
              <a:t>ibn</a:t>
            </a:r>
            <a:r>
              <a:rPr lang="en-US" u="sng" dirty="0">
                <a:hlinkClick r:id="rId2" tooltip="Ibn Sina"/>
              </a:rPr>
              <a:t> </a:t>
            </a:r>
            <a:r>
              <a:rPr lang="en-US" u="sng" dirty="0" err="1">
                <a:hlinkClick r:id="rId2" tooltip="Ibn Sina"/>
              </a:rPr>
              <a:t>Sina</a:t>
            </a:r>
            <a:r>
              <a:rPr lang="en-US" dirty="0"/>
              <a:t>"</a:t>
            </a:r>
          </a:p>
          <a:p>
            <a:pPr algn="l" rtl="0">
              <a:buNone/>
            </a:pPr>
            <a:r>
              <a:rPr lang="en-US" dirty="0"/>
              <a:t>     At the golden age of Islamic civilization, some scientists had knowledge about microorganisms, such as </a:t>
            </a:r>
            <a:r>
              <a:rPr lang="en-US" dirty="0" err="1"/>
              <a:t>Ibn</a:t>
            </a:r>
            <a:r>
              <a:rPr lang="en-US" dirty="0"/>
              <a:t> </a:t>
            </a:r>
            <a:r>
              <a:rPr lang="en-US" dirty="0" err="1"/>
              <a:t>Sina</a:t>
            </a:r>
            <a:r>
              <a:rPr lang="en-US" dirty="0"/>
              <a:t> in his book " </a:t>
            </a:r>
            <a:r>
              <a:rPr lang="en-US" i="1" dirty="0"/>
              <a:t>The Canon of Medicine</a:t>
            </a:r>
            <a:r>
              <a:rPr lang="en-US" dirty="0"/>
              <a:t>", </a:t>
            </a:r>
            <a:r>
              <a:rPr lang="en-US" u="sng" dirty="0" err="1">
                <a:hlinkClick r:id="rId3" tooltip="Ibn Zuhr"/>
              </a:rPr>
              <a:t>Ibn</a:t>
            </a:r>
            <a:r>
              <a:rPr lang="en-US" u="sng" dirty="0">
                <a:hlinkClick r:id="rId3" tooltip="Ibn Zuhr"/>
              </a:rPr>
              <a:t> </a:t>
            </a:r>
            <a:r>
              <a:rPr lang="en-US" u="sng" dirty="0" err="1">
                <a:hlinkClick r:id="rId3" tooltip="Ibn Zuhr"/>
              </a:rPr>
              <a:t>Zuhr</a:t>
            </a:r>
            <a:r>
              <a:rPr lang="en-US" dirty="0"/>
              <a:t> (also known as Avenzoar) who discovered  scabies  mites, and </a:t>
            </a:r>
            <a:r>
              <a:rPr lang="en-US" u="sng" dirty="0">
                <a:hlinkClick r:id="rId4" tooltip="Muhammad ibn Zakariya al-Razi"/>
              </a:rPr>
              <a:t>Al-</a:t>
            </a:r>
            <a:r>
              <a:rPr lang="en-US" u="sng" dirty="0" err="1">
                <a:hlinkClick r:id="rId4" tooltip="Muhammad ibn Zakariya al-Razi"/>
              </a:rPr>
              <a:t>Razi</a:t>
            </a:r>
            <a:r>
              <a:rPr lang="en-US" dirty="0"/>
              <a:t>  who gave the earliest known description of smallpox  in his book </a:t>
            </a:r>
            <a:r>
              <a:rPr lang="en-US" i="1" dirty="0"/>
              <a:t>The Virtuous Life</a:t>
            </a:r>
            <a:r>
              <a:rPr lang="en-US" dirty="0"/>
              <a:t> (al-</a:t>
            </a:r>
            <a:r>
              <a:rPr lang="en-US" dirty="0" err="1"/>
              <a:t>Hawi</a:t>
            </a:r>
            <a:r>
              <a:rPr lang="en-US" dirty="0"/>
              <a:t>).</a:t>
            </a:r>
          </a:p>
          <a:p>
            <a:pPr algn="l" rtl="0">
              <a:buNone/>
            </a:pPr>
            <a:endParaRPr lang="ar-IQ" dirty="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 name="Content Placeholder 5" descr="https://upload.wikimedia.org/wikipedia/commons/5/50/Avicenna_TajikistanP17-20Somoni-1999_%28cropped%29.png">
            <a:hlinkClick r:id="rId2"/>
          </p:cNvPr>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126</TotalTime>
  <Words>1224</Words>
  <Application>Microsoft Office PowerPoint</Application>
  <PresentationFormat>On-screen Show (4:3)</PresentationFormat>
  <Paragraphs>157</Paragraphs>
  <Slides>38</Slides>
  <Notes>0</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Apex</vt:lpstr>
      <vt:lpstr>Microbiology   Introduction</vt:lpstr>
      <vt:lpstr>Slide 2</vt:lpstr>
      <vt:lpstr>Slide 3</vt:lpstr>
      <vt:lpstr>Slide 4</vt:lpstr>
      <vt:lpstr>Slide 5</vt:lpstr>
      <vt:lpstr>Slide 6</vt:lpstr>
      <vt:lpstr>Slide 7</vt:lpstr>
      <vt:lpstr>Slide 8</vt:lpstr>
      <vt:lpstr>Slide 9</vt:lpstr>
      <vt:lpstr>Slide 10</vt:lpstr>
      <vt:lpstr>Antonie van Leeuwenhoek</vt:lpstr>
      <vt:lpstr>Innovative laboratory glassware and experimental methods developed by Louis Pasteur and other biologists contributed to the young field of bacteriology in the late 19th century</vt:lpstr>
      <vt:lpstr>Slide 13</vt:lpstr>
      <vt:lpstr>Slide 14</vt:lpstr>
      <vt:lpstr>Slide 15</vt:lpstr>
      <vt:lpstr>Slide 16</vt:lpstr>
      <vt:lpstr>Slide 17</vt:lpstr>
      <vt:lpstr>Slide 18</vt:lpstr>
      <vt:lpstr>Slide 19</vt:lpstr>
      <vt:lpstr>Cell structure and function</vt:lpstr>
      <vt:lpstr>Slide 21</vt:lpstr>
      <vt:lpstr>Slide 22</vt:lpstr>
      <vt:lpstr>Slide 23</vt:lpstr>
      <vt:lpstr>Slide 24</vt:lpstr>
      <vt:lpstr>Slide 25</vt:lpstr>
      <vt:lpstr>Slide 26</vt:lpstr>
      <vt:lpstr>Eukaryotic cells:  are more complex than prokaryotic cells, these organisms have membrane bound nucleus with many cell organelles to perform several cellular functions within the system</vt:lpstr>
      <vt:lpstr>Slide 28</vt:lpstr>
      <vt:lpstr>Eukaryotic Cell General Features </vt:lpstr>
      <vt:lpstr>Structure and Functions of a Eukaryotic Cell </vt:lpstr>
      <vt:lpstr>Slide 31</vt:lpstr>
      <vt:lpstr>Slide 32</vt:lpstr>
      <vt:lpstr>Slide 33</vt:lpstr>
      <vt:lpstr>The bacterial cell </vt:lpstr>
      <vt:lpstr>Slide 35</vt:lpstr>
      <vt:lpstr>Slide 36</vt:lpstr>
      <vt:lpstr>Slide 37</vt:lpstr>
      <vt:lpstr>Slide 38</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dc:title>
  <dc:creator>pc</dc:creator>
  <cp:lastModifiedBy>pc</cp:lastModifiedBy>
  <cp:revision>24</cp:revision>
  <dcterms:created xsi:type="dcterms:W3CDTF">2016-11-12T19:21:32Z</dcterms:created>
  <dcterms:modified xsi:type="dcterms:W3CDTF">2017-10-09T19:17:42Z</dcterms:modified>
</cp:coreProperties>
</file>